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4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E3F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05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5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75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09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23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8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4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23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13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0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6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8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618406"/>
              </p:ext>
            </p:extLst>
          </p:nvPr>
        </p:nvGraphicFramePr>
        <p:xfrm>
          <a:off x="333635" y="1945178"/>
          <a:ext cx="11629512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Year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Introduction to the Workshop/Toy Car Project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Initial Ideas of Toy Cars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Create Template for Toy Car designs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Introduction to workshop tools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Cutting and Shaping Timber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Continuation of cutting and shaping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Sanding and Finishing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</a:t>
                      </a:r>
                      <a:r>
                        <a:rPr lang="en-GB" sz="1100" dirty="0" err="1"/>
                        <a:t>dding</a:t>
                      </a:r>
                      <a:r>
                        <a:rPr lang="en-GB" sz="1100" dirty="0"/>
                        <a:t> the Wheels to Toy Car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Testing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Feedback.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34429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Discuss and explain health and safety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Mark out timber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Demonstrate correct use of the Pillar Drill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</a:t>
                      </a:r>
                      <a:r>
                        <a:rPr lang="en-GB" sz="1100" dirty="0"/>
                        <a:t>reate initial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Correctly render chosen idea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Annotate and explain why learners have chosen a design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Transfer chosen design onto card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Cut out template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Transfer template design onto a piece of timber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waste material 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Sand work using the correct grades of sandpaper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Glue and finish up toy car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Test design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56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305087"/>
              </p:ext>
            </p:extLst>
          </p:nvPr>
        </p:nvGraphicFramePr>
        <p:xfrm>
          <a:off x="249376" y="2128059"/>
          <a:ext cx="11629512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Year 8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Introduction to the Workshop/Desk Tidy Project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Create Template for Desk Tidy Designs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Introduction to Workshop Tools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Cutting and Shaping MDF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Continuation of Cutting and Shaping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Sanding and Finishing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Painting and Finishing Techniques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Painting and Finishing Techniques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Feedback.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Discuss and explain health and safety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Create initial ideas for a desk tidy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Select a create a final idea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</a:t>
                      </a:r>
                      <a:r>
                        <a:rPr lang="en-GB" sz="1100" dirty="0"/>
                        <a:t>reate template of chosen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Transfer template onto a piece of MDF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aseline="0" dirty="0"/>
                        <a:t>Sand work using the correct grades of sandpaper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/>
                        <a:t>A</a:t>
                      </a:r>
                      <a:r>
                        <a:rPr lang="en-GB" sz="1100" baseline="0" dirty="0" err="1"/>
                        <a:t>pply</a:t>
                      </a:r>
                      <a:r>
                        <a:rPr lang="en-GB" sz="1100" baseline="0" dirty="0"/>
                        <a:t> a base layer using acrylic paint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mask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Jackson Pollock inspired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Glue the eyes and foam backing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/>
                        <a:t>A</a:t>
                      </a:r>
                      <a:r>
                        <a:rPr lang="en-GB" sz="1100" baseline="0" dirty="0" err="1"/>
                        <a:t>pply</a:t>
                      </a:r>
                      <a:r>
                        <a:rPr lang="en-GB" sz="1100" baseline="0" dirty="0"/>
                        <a:t> a base layer using acrylic paint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mask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Apply a Jackson Pollock inspired design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67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958560"/>
              </p:ext>
            </p:extLst>
          </p:nvPr>
        </p:nvGraphicFramePr>
        <p:xfrm>
          <a:off x="243492" y="2031076"/>
          <a:ext cx="1162951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Year 9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Introduction</a:t>
                      </a:r>
                      <a:r>
                        <a:rPr lang="en-GB" sz="1100" baseline="0" dirty="0" smtClean="0"/>
                        <a:t> to the Workshop and Project</a:t>
                      </a:r>
                    </a:p>
                    <a:p>
                      <a:pPr algn="ctr"/>
                      <a:endParaRPr lang="en-GB" sz="1100" baseline="0" dirty="0" smtClean="0"/>
                    </a:p>
                    <a:p>
                      <a:pPr algn="ctr"/>
                      <a:r>
                        <a:rPr lang="en-GB" sz="1100" baseline="0" dirty="0" smtClean="0"/>
                        <a:t>Nintendo Research Page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“Handheld Games Device”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/>
                        <a:t>Initial Ideas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“Handheld Games Device”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/>
                    </a:p>
                    <a:p>
                      <a:pPr algn="ctr"/>
                      <a:r>
                        <a:rPr lang="en-GB" sz="1100" dirty="0" smtClean="0"/>
                        <a:t>Developing</a:t>
                      </a:r>
                      <a:r>
                        <a:rPr lang="en-GB" sz="1100" baseline="0" dirty="0" smtClean="0"/>
                        <a:t> and Prototyping Ideas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“Handheld</a:t>
                      </a:r>
                      <a:r>
                        <a:rPr lang="en-GB" sz="1100" baseline="0" dirty="0" smtClean="0"/>
                        <a:t> Games Device”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/>
                        <a:t>Foam Prototyping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“Handheld</a:t>
                      </a:r>
                      <a:r>
                        <a:rPr lang="en-GB" sz="1100" baseline="0" dirty="0" smtClean="0"/>
                        <a:t> Games Device”</a:t>
                      </a:r>
                    </a:p>
                    <a:p>
                      <a:pPr algn="ctr"/>
                      <a:endParaRPr lang="en-GB" sz="1100" baseline="0" dirty="0" smtClean="0"/>
                    </a:p>
                    <a:p>
                      <a:pPr algn="ctr"/>
                      <a:r>
                        <a:rPr lang="en-GB" sz="1100" baseline="0" dirty="0" smtClean="0"/>
                        <a:t>Foam Prototyping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“Handheld Games</a:t>
                      </a:r>
                      <a:r>
                        <a:rPr lang="en-GB" sz="1100" baseline="0" dirty="0" smtClean="0"/>
                        <a:t> Device”</a:t>
                      </a:r>
                    </a:p>
                    <a:p>
                      <a:pPr algn="ctr"/>
                      <a:endParaRPr lang="en-GB" sz="1100" baseline="0" dirty="0" smtClean="0"/>
                    </a:p>
                    <a:p>
                      <a:pPr algn="ctr"/>
                      <a:r>
                        <a:rPr lang="en-GB" sz="1100" baseline="0" dirty="0" smtClean="0"/>
                        <a:t>Sanding and Painting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Feedback.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Discuss and explain health and safety rules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Create</a:t>
                      </a:r>
                      <a:r>
                        <a:rPr lang="en-US" sz="1100" baseline="0" dirty="0" smtClean="0"/>
                        <a:t> a research page on the gaming company Nintendo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Creat</a:t>
                      </a:r>
                      <a:r>
                        <a:rPr lang="en-US" sz="1100" baseline="0" dirty="0" smtClean="0"/>
                        <a:t>e initial ideas for the design of Handheld Gaming Device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/>
                        <a:t>Use a selection of techniques to aid idea generation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/>
                        <a:t>Sketch and draw basic designs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Develop initial ideas using manipulation techniques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Safe use of rasps and files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Templates for foam models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Foam board modelling</a:t>
                      </a:r>
                      <a:endParaRPr lang="en-GB" sz="11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Identify different tools and explain what they are used for. </a:t>
                      </a:r>
                      <a:endParaRPr lang="en-GB" sz="1100" baseline="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Foam board modelling</a:t>
                      </a:r>
                      <a:endParaRPr lang="en-GB" sz="11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Continuation</a:t>
                      </a:r>
                      <a:r>
                        <a:rPr lang="en-GB" sz="1100" baseline="0" dirty="0" smtClean="0"/>
                        <a:t> of foam board prototyping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Demonstrate the correct use of workshop tools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Identify different tools and explain what they are used for.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Foam board modelling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aseline="0" dirty="0" smtClean="0"/>
                        <a:t>Sand work using the correct grades of sandpaper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Apply a base layer using acrylic paint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Sand back work using the correct grades of sandpaper.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Place</a:t>
                      </a:r>
                      <a:r>
                        <a:rPr lang="en-GB" sz="1100" baseline="0" dirty="0" smtClean="0"/>
                        <a:t> buttons and screens in the correct position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Finish design</a:t>
                      </a:r>
                      <a:endParaRPr lang="en-GB" sz="11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77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1997"/>
              </p:ext>
            </p:extLst>
          </p:nvPr>
        </p:nvGraphicFramePr>
        <p:xfrm>
          <a:off x="190500" y="402164"/>
          <a:ext cx="11808021" cy="62202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0497">
                  <a:extLst>
                    <a:ext uri="{9D8B030D-6E8A-4147-A177-3AD203B41FA5}">
                      <a16:colId xmlns:a16="http://schemas.microsoft.com/office/drawing/2014/main" val="1911591944"/>
                    </a:ext>
                  </a:extLst>
                </a:gridCol>
                <a:gridCol w="958228">
                  <a:extLst>
                    <a:ext uri="{9D8B030D-6E8A-4147-A177-3AD203B41FA5}">
                      <a16:colId xmlns:a16="http://schemas.microsoft.com/office/drawing/2014/main" val="454966858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06926333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1663025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157291291"/>
                    </a:ext>
                  </a:extLst>
                </a:gridCol>
                <a:gridCol w="962574">
                  <a:extLst>
                    <a:ext uri="{9D8B030D-6E8A-4147-A177-3AD203B41FA5}">
                      <a16:colId xmlns:a16="http://schemas.microsoft.com/office/drawing/2014/main" val="3544910017"/>
                    </a:ext>
                  </a:extLst>
                </a:gridCol>
                <a:gridCol w="878485">
                  <a:extLst>
                    <a:ext uri="{9D8B030D-6E8A-4147-A177-3AD203B41FA5}">
                      <a16:colId xmlns:a16="http://schemas.microsoft.com/office/drawing/2014/main" val="447466396"/>
                    </a:ext>
                  </a:extLst>
                </a:gridCol>
                <a:gridCol w="825369">
                  <a:extLst>
                    <a:ext uri="{9D8B030D-6E8A-4147-A177-3AD203B41FA5}">
                      <a16:colId xmlns:a16="http://schemas.microsoft.com/office/drawing/2014/main" val="3657147849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788640390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3190720081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79183934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425186432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876439263"/>
                    </a:ext>
                  </a:extLst>
                </a:gridCol>
                <a:gridCol w="829678">
                  <a:extLst>
                    <a:ext uri="{9D8B030D-6E8A-4147-A177-3AD203B41FA5}">
                      <a16:colId xmlns:a16="http://schemas.microsoft.com/office/drawing/2014/main" val="2233982619"/>
                    </a:ext>
                  </a:extLst>
                </a:gridCol>
              </a:tblGrid>
              <a:tr h="370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4794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28/8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25/09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02/10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09/10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16/10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20/11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27/11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567155"/>
                  </a:ext>
                </a:extLst>
              </a:tr>
              <a:tr h="2960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Training days + 1 pupil day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23/11 + 24/11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96813"/>
                  </a:ext>
                </a:extLst>
              </a:tr>
              <a:tr h="1266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+mn-lt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Intro to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Drawn designs</a:t>
                      </a:r>
                      <a:endParaRPr lang="en-GB" sz="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Initial Ideas – 5 miniature designs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kumimoji="0" lang="en-US" sz="8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kumimoji="0" lang="en-US" sz="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Initial Ideas – 5 miniature designs</a:t>
                      </a:r>
                    </a:p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Initial Ideas – 3 card modelled designs (full size)</a:t>
                      </a:r>
                      <a:endParaRPr lang="en-US" sz="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kumimoji="0" lang="en-US" sz="8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kumimoji="0" lang="en-US" sz="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Initial Ideas – 5 miniature designs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  <a:endParaRPr lang="en-US" sz="800" b="0" u="non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GB" sz="800" b="0" u="non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Research page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Initial ideas and developed design response page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Final Design - Wood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Final Design - Wood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Making of final design sheet and presentation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lang="en-US" sz="800" b="1" u="sng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Completion of project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Tom </a:t>
                      </a:r>
                      <a:r>
                        <a:rPr kumimoji="0" lang="en-US" sz="8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Raffield</a:t>
                      </a:r>
                      <a:r>
                        <a:rPr kumimoji="0" lang="en-US" sz="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Project</a:t>
                      </a:r>
                      <a:endParaRPr kumimoji="0" lang="en-GB" sz="8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Completion of project</a:t>
                      </a:r>
                    </a:p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65140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08/01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15/01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22/01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05/02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26/02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04/03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306502"/>
                  </a:ext>
                </a:extLst>
              </a:tr>
              <a:tr h="3359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Training day 09/02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07/03 + 08/03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90448"/>
                  </a:ext>
                </a:extLst>
              </a:tr>
              <a:tr h="14136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Memphis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Memphis research page</a:t>
                      </a:r>
                      <a:endParaRPr lang="en-US" sz="800" b="0" u="non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800" b="1" u="sng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emphis</a:t>
                      </a:r>
                      <a:r>
                        <a:rPr lang="en-GB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Architecture and Memphis Response Page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nitial Ideas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Rendering techniques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Card development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Card model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Card model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pages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design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design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design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Memphis </a:t>
                      </a: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8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design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Research</a:t>
                      </a:r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02391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22/04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20/05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03/06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WC 10/06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17/06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24/06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01/07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45282"/>
                  </a:ext>
                </a:extLst>
              </a:tr>
              <a:tr h="4083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May bank holiday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 19/07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2139"/>
                  </a:ext>
                </a:extLst>
              </a:tr>
              <a:tr h="12045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Research</a:t>
                      </a:r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Artist response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Artist response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Initial ideas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Development 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Development 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Final Design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Final Design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 smtClean="0"/>
                        <a:t>Final Design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Making of final design sheet and presentation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Making of final design sheet and presentation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Completion of project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Layers Project</a:t>
                      </a:r>
                      <a:endParaRPr lang="en-GB" sz="8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/>
                          <a:cs typeface="Arial" panose="020B0604020202020204" pitchFamily="34" charset="0"/>
                        </a:rPr>
                        <a:t>Completion of project</a:t>
                      </a:r>
                    </a:p>
                    <a:p>
                      <a:endParaRPr lang="en-GB" sz="800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2575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856753" y="402164"/>
            <a:ext cx="16625" cy="224145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8046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26687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219825" y="4691178"/>
            <a:ext cx="174" cy="1979644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76764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875" y="-11876"/>
            <a:ext cx="207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pc="600" dirty="0" smtClean="0"/>
              <a:t>Year Ten </a:t>
            </a:r>
            <a:endParaRPr lang="en-GB" sz="2400" spc="600" dirty="0"/>
          </a:p>
        </p:txBody>
      </p:sp>
    </p:spTree>
    <p:extLst>
      <p:ext uri="{BB962C8B-B14F-4D97-AF65-F5344CB8AC3E}">
        <p14:creationId xmlns:p14="http://schemas.microsoft.com/office/powerpoint/2010/main" val="75088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218478"/>
              </p:ext>
            </p:extLst>
          </p:nvPr>
        </p:nvGraphicFramePr>
        <p:xfrm>
          <a:off x="190500" y="402164"/>
          <a:ext cx="11808021" cy="62202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0497">
                  <a:extLst>
                    <a:ext uri="{9D8B030D-6E8A-4147-A177-3AD203B41FA5}">
                      <a16:colId xmlns:a16="http://schemas.microsoft.com/office/drawing/2014/main" val="1911591944"/>
                    </a:ext>
                  </a:extLst>
                </a:gridCol>
                <a:gridCol w="958228">
                  <a:extLst>
                    <a:ext uri="{9D8B030D-6E8A-4147-A177-3AD203B41FA5}">
                      <a16:colId xmlns:a16="http://schemas.microsoft.com/office/drawing/2014/main" val="454966858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06926333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1663025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157291291"/>
                    </a:ext>
                  </a:extLst>
                </a:gridCol>
                <a:gridCol w="962574">
                  <a:extLst>
                    <a:ext uri="{9D8B030D-6E8A-4147-A177-3AD203B41FA5}">
                      <a16:colId xmlns:a16="http://schemas.microsoft.com/office/drawing/2014/main" val="3544910017"/>
                    </a:ext>
                  </a:extLst>
                </a:gridCol>
                <a:gridCol w="878485">
                  <a:extLst>
                    <a:ext uri="{9D8B030D-6E8A-4147-A177-3AD203B41FA5}">
                      <a16:colId xmlns:a16="http://schemas.microsoft.com/office/drawing/2014/main" val="447466396"/>
                    </a:ext>
                  </a:extLst>
                </a:gridCol>
                <a:gridCol w="825369">
                  <a:extLst>
                    <a:ext uri="{9D8B030D-6E8A-4147-A177-3AD203B41FA5}">
                      <a16:colId xmlns:a16="http://schemas.microsoft.com/office/drawing/2014/main" val="3657147849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788640390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3190720081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79183934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425186432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876439263"/>
                    </a:ext>
                  </a:extLst>
                </a:gridCol>
                <a:gridCol w="829678">
                  <a:extLst>
                    <a:ext uri="{9D8B030D-6E8A-4147-A177-3AD203B41FA5}">
                      <a16:colId xmlns:a16="http://schemas.microsoft.com/office/drawing/2014/main" val="2233982619"/>
                    </a:ext>
                  </a:extLst>
                </a:gridCol>
              </a:tblGrid>
              <a:tr h="370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4794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28/8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25/09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02/10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09/10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16/10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20/11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27/11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567155"/>
                  </a:ext>
                </a:extLst>
              </a:tr>
              <a:tr h="2960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Training days + 1 pupil day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Trip To Yorkshire Sculpture Park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23/11 + 24/11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96813"/>
                  </a:ext>
                </a:extLst>
              </a:tr>
              <a:tr h="1266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Coursework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Complete Memphis inspired architecture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Yorkshire Sculpture Park mini project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8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b="0" u="none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Coursework 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Improve</a:t>
                      </a: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Lighting Project coursework</a:t>
                      </a:r>
                      <a:endParaRPr lang="en-GB" sz="9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65140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08/01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15/01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22/01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05/02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19/02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26/02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306502"/>
                  </a:ext>
                </a:extLst>
              </a:tr>
              <a:tr h="3359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Training day 09/02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07/03 + 08/03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90448"/>
                  </a:ext>
                </a:extLst>
              </a:tr>
              <a:tr h="14136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Coursework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Improve</a:t>
                      </a:r>
                      <a:r>
                        <a:rPr lang="en-GB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Lighting Project coursework</a:t>
                      </a:r>
                      <a:endParaRPr lang="en-GB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Exam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Experimentation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Planning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Exam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Experimentation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Planning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b="1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400" b="1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02391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22/04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20/05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03/06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WC 10/06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17/06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24/06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01/07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45282"/>
                  </a:ext>
                </a:extLst>
              </a:tr>
              <a:tr h="4083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May bank holiday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 19/07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2139"/>
                  </a:ext>
                </a:extLst>
              </a:tr>
              <a:tr h="12045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Exam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Creating final Piece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Course Complete</a:t>
                      </a:r>
                      <a:r>
                        <a:rPr lang="en-GB" sz="900" b="1" u="sng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 b="1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2575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856753" y="402164"/>
            <a:ext cx="16625" cy="224145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8046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26687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219825" y="4691178"/>
            <a:ext cx="174" cy="1979644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76764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875" y="-11876"/>
            <a:ext cx="4048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pc="600" dirty="0" smtClean="0"/>
              <a:t>Year Eleven  </a:t>
            </a:r>
            <a:endParaRPr lang="en-GB" sz="2400" spc="600" dirty="0"/>
          </a:p>
        </p:txBody>
      </p:sp>
    </p:spTree>
    <p:extLst>
      <p:ext uri="{BB962C8B-B14F-4D97-AF65-F5344CB8AC3E}">
        <p14:creationId xmlns:p14="http://schemas.microsoft.com/office/powerpoint/2010/main" val="1525095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820DE8649B30408BC088AEFAC7C4D2" ma:contentTypeVersion="5" ma:contentTypeDescription="Create a new document." ma:contentTypeScope="" ma:versionID="30101b5de2312d2f37d8cfaf51f9fe14">
  <xsd:schema xmlns:xsd="http://www.w3.org/2001/XMLSchema" xmlns:xs="http://www.w3.org/2001/XMLSchema" xmlns:p="http://schemas.microsoft.com/office/2006/metadata/properties" xmlns:ns2="13ef18e7-8872-4f9a-911a-cf9e675e1e77" xmlns:ns3="59bd01e3-93cf-46e1-9442-045ee2c0bacd" targetNamespace="http://schemas.microsoft.com/office/2006/metadata/properties" ma:root="true" ma:fieldsID="5f5c57751da3c53501c1aafb7339f9f1" ns2:_="" ns3:_="">
    <xsd:import namespace="13ef18e7-8872-4f9a-911a-cf9e675e1e77"/>
    <xsd:import namespace="59bd01e3-93cf-46e1-9442-045ee2c0ba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f18e7-8872-4f9a-911a-cf9e675e1e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d01e3-93cf-46e1-9442-045ee2c0bac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989AA-4F98-4737-9F81-DF6685FDD778}">
  <ds:schemaRefs>
    <ds:schemaRef ds:uri="http://schemas.microsoft.com/office/2006/metadata/properties"/>
    <ds:schemaRef ds:uri="http://purl.org/dc/terms/"/>
    <ds:schemaRef ds:uri="13ef18e7-8872-4f9a-911a-cf9e675e1e77"/>
    <ds:schemaRef ds:uri="http://purl.org/dc/dcmitype/"/>
    <ds:schemaRef ds:uri="http://schemas.microsoft.com/office/2006/documentManagement/types"/>
    <ds:schemaRef ds:uri="http://purl.org/dc/elements/1.1/"/>
    <ds:schemaRef ds:uri="59bd01e3-93cf-46e1-9442-045ee2c0bacd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A52CA6-386B-45C8-B4BE-186E0F94C5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D65348-05EB-4259-AD55-D72D4D415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ef18e7-8872-4f9a-911a-cf9e675e1e77"/>
    <ds:schemaRef ds:uri="59bd01e3-93cf-46e1-9442-045ee2c0b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1079</Words>
  <Application>Microsoft Office PowerPoint</Application>
  <PresentationFormat>Widescreen</PresentationFormat>
  <Paragraphs>414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DengXian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Manchester Health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Dickinson</dc:creator>
  <cp:lastModifiedBy>Marian Flanagan</cp:lastModifiedBy>
  <cp:revision>126</cp:revision>
  <cp:lastPrinted>2022-11-18T07:51:15Z</cp:lastPrinted>
  <dcterms:created xsi:type="dcterms:W3CDTF">2022-06-09T10:35:32Z</dcterms:created>
  <dcterms:modified xsi:type="dcterms:W3CDTF">2023-10-20T08:32:59Z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0x010100AA820DE8649B30408BC088AEFAC7C4D2</vt:lpwstr>
  </property>
</Properties>
</file>