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 id="267" r:id="rId6"/>
    <p:sldId id="268" r:id="rId7"/>
    <p:sldId id="262" r:id="rId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E3F9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13" autoAdjust="0"/>
    <p:restoredTop sz="94660"/>
  </p:normalViewPr>
  <p:slideViewPr>
    <p:cSldViewPr snapToGrid="0">
      <p:cViewPr varScale="1">
        <p:scale>
          <a:sx n="112" d="100"/>
          <a:sy n="112" d="100"/>
        </p:scale>
        <p:origin x="24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C35C55A-26AA-4472-98BE-49489916A91D}" type="datetimeFigureOut">
              <a:rPr lang="en-GB" smtClean="0"/>
              <a:t>20/10/2023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282EE5-880D-4928-AC04-57E3CF8A0FF9}" type="slidenum">
              <a:rPr lang="en-GB" smtClean="0"/>
              <a:t>‹#›</a:t>
            </a:fld>
            <a:endParaRPr lang="en-GB"/>
          </a:p>
        </p:txBody>
      </p:sp>
    </p:spTree>
    <p:extLst>
      <p:ext uri="{BB962C8B-B14F-4D97-AF65-F5344CB8AC3E}">
        <p14:creationId xmlns:p14="http://schemas.microsoft.com/office/powerpoint/2010/main" val="3464056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35C55A-26AA-4472-98BE-49489916A91D}" type="datetimeFigureOut">
              <a:rPr lang="en-GB" smtClean="0"/>
              <a:t>20/10/2023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282EE5-880D-4928-AC04-57E3CF8A0FF9}" type="slidenum">
              <a:rPr lang="en-GB" smtClean="0"/>
              <a:t>‹#›</a:t>
            </a:fld>
            <a:endParaRPr lang="en-GB"/>
          </a:p>
        </p:txBody>
      </p:sp>
    </p:spTree>
    <p:extLst>
      <p:ext uri="{BB962C8B-B14F-4D97-AF65-F5344CB8AC3E}">
        <p14:creationId xmlns:p14="http://schemas.microsoft.com/office/powerpoint/2010/main" val="184895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35C55A-26AA-4472-98BE-49489916A91D}" type="datetimeFigureOut">
              <a:rPr lang="en-GB" smtClean="0"/>
              <a:t>20/10/2023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282EE5-880D-4928-AC04-57E3CF8A0FF9}" type="slidenum">
              <a:rPr lang="en-GB" smtClean="0"/>
              <a:t>‹#›</a:t>
            </a:fld>
            <a:endParaRPr lang="en-GB"/>
          </a:p>
        </p:txBody>
      </p:sp>
    </p:spTree>
    <p:extLst>
      <p:ext uri="{BB962C8B-B14F-4D97-AF65-F5344CB8AC3E}">
        <p14:creationId xmlns:p14="http://schemas.microsoft.com/office/powerpoint/2010/main" val="3523752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35C55A-26AA-4472-98BE-49489916A91D}" type="datetimeFigureOut">
              <a:rPr lang="en-GB" smtClean="0"/>
              <a:t>20/10/2023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282EE5-880D-4928-AC04-57E3CF8A0FF9}" type="slidenum">
              <a:rPr lang="en-GB" smtClean="0"/>
              <a:t>‹#›</a:t>
            </a:fld>
            <a:endParaRPr lang="en-GB"/>
          </a:p>
        </p:txBody>
      </p:sp>
    </p:spTree>
    <p:extLst>
      <p:ext uri="{BB962C8B-B14F-4D97-AF65-F5344CB8AC3E}">
        <p14:creationId xmlns:p14="http://schemas.microsoft.com/office/powerpoint/2010/main" val="2745090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35C55A-26AA-4472-98BE-49489916A91D}" type="datetimeFigureOut">
              <a:rPr lang="en-GB" smtClean="0"/>
              <a:t>20/10/2023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282EE5-880D-4928-AC04-57E3CF8A0FF9}" type="slidenum">
              <a:rPr lang="en-GB" smtClean="0"/>
              <a:t>‹#›</a:t>
            </a:fld>
            <a:endParaRPr lang="en-GB"/>
          </a:p>
        </p:txBody>
      </p:sp>
    </p:spTree>
    <p:extLst>
      <p:ext uri="{BB962C8B-B14F-4D97-AF65-F5344CB8AC3E}">
        <p14:creationId xmlns:p14="http://schemas.microsoft.com/office/powerpoint/2010/main" val="59923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C35C55A-26AA-4472-98BE-49489916A91D}" type="datetimeFigureOut">
              <a:rPr lang="en-GB" smtClean="0"/>
              <a:t>20/10/2023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282EE5-880D-4928-AC04-57E3CF8A0FF9}" type="slidenum">
              <a:rPr lang="en-GB" smtClean="0"/>
              <a:t>‹#›</a:t>
            </a:fld>
            <a:endParaRPr lang="en-GB"/>
          </a:p>
        </p:txBody>
      </p:sp>
    </p:spTree>
    <p:extLst>
      <p:ext uri="{BB962C8B-B14F-4D97-AF65-F5344CB8AC3E}">
        <p14:creationId xmlns:p14="http://schemas.microsoft.com/office/powerpoint/2010/main" val="1351886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C35C55A-26AA-4472-98BE-49489916A91D}" type="datetimeFigureOut">
              <a:rPr lang="en-GB" smtClean="0"/>
              <a:t>20/10/2023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282EE5-880D-4928-AC04-57E3CF8A0FF9}" type="slidenum">
              <a:rPr lang="en-GB" smtClean="0"/>
              <a:t>‹#›</a:t>
            </a:fld>
            <a:endParaRPr lang="en-GB"/>
          </a:p>
        </p:txBody>
      </p:sp>
    </p:spTree>
    <p:extLst>
      <p:ext uri="{BB962C8B-B14F-4D97-AF65-F5344CB8AC3E}">
        <p14:creationId xmlns:p14="http://schemas.microsoft.com/office/powerpoint/2010/main" val="80984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C35C55A-26AA-4472-98BE-49489916A91D}" type="datetimeFigureOut">
              <a:rPr lang="en-GB" smtClean="0"/>
              <a:t>20/10/2023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282EE5-880D-4928-AC04-57E3CF8A0FF9}" type="slidenum">
              <a:rPr lang="en-GB" smtClean="0"/>
              <a:t>‹#›</a:t>
            </a:fld>
            <a:endParaRPr lang="en-GB"/>
          </a:p>
        </p:txBody>
      </p:sp>
    </p:spTree>
    <p:extLst>
      <p:ext uri="{BB962C8B-B14F-4D97-AF65-F5344CB8AC3E}">
        <p14:creationId xmlns:p14="http://schemas.microsoft.com/office/powerpoint/2010/main" val="75123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5C55A-26AA-4472-98BE-49489916A91D}" type="datetimeFigureOut">
              <a:rPr lang="en-GB" smtClean="0"/>
              <a:t>20/10/2023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282EE5-880D-4928-AC04-57E3CF8A0FF9}" type="slidenum">
              <a:rPr lang="en-GB" smtClean="0"/>
              <a:t>‹#›</a:t>
            </a:fld>
            <a:endParaRPr lang="en-GB"/>
          </a:p>
        </p:txBody>
      </p:sp>
    </p:spTree>
    <p:extLst>
      <p:ext uri="{BB962C8B-B14F-4D97-AF65-F5344CB8AC3E}">
        <p14:creationId xmlns:p14="http://schemas.microsoft.com/office/powerpoint/2010/main" val="2415137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35C55A-26AA-4472-98BE-49489916A91D}" type="datetimeFigureOut">
              <a:rPr lang="en-GB" smtClean="0"/>
              <a:t>20/10/2023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282EE5-880D-4928-AC04-57E3CF8A0FF9}" type="slidenum">
              <a:rPr lang="en-GB" smtClean="0"/>
              <a:t>‹#›</a:t>
            </a:fld>
            <a:endParaRPr lang="en-GB"/>
          </a:p>
        </p:txBody>
      </p:sp>
    </p:spTree>
    <p:extLst>
      <p:ext uri="{BB962C8B-B14F-4D97-AF65-F5344CB8AC3E}">
        <p14:creationId xmlns:p14="http://schemas.microsoft.com/office/powerpoint/2010/main" val="3322404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35C55A-26AA-4472-98BE-49489916A91D}" type="datetimeFigureOut">
              <a:rPr lang="en-GB" smtClean="0"/>
              <a:t>20/10/2023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282EE5-880D-4928-AC04-57E3CF8A0FF9}" type="slidenum">
              <a:rPr lang="en-GB" smtClean="0"/>
              <a:t>‹#›</a:t>
            </a:fld>
            <a:endParaRPr lang="en-GB"/>
          </a:p>
        </p:txBody>
      </p:sp>
    </p:spTree>
    <p:extLst>
      <p:ext uri="{BB962C8B-B14F-4D97-AF65-F5344CB8AC3E}">
        <p14:creationId xmlns:p14="http://schemas.microsoft.com/office/powerpoint/2010/main" val="1176265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35C55A-26AA-4472-98BE-49489916A91D}" type="datetimeFigureOut">
              <a:rPr lang="en-GB" smtClean="0"/>
              <a:t>20/10/2023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282EE5-880D-4928-AC04-57E3CF8A0FF9}" type="slidenum">
              <a:rPr lang="en-GB" smtClean="0"/>
              <a:t>‹#›</a:t>
            </a:fld>
            <a:endParaRPr lang="en-GB"/>
          </a:p>
        </p:txBody>
      </p:sp>
    </p:spTree>
    <p:extLst>
      <p:ext uri="{BB962C8B-B14F-4D97-AF65-F5344CB8AC3E}">
        <p14:creationId xmlns:p14="http://schemas.microsoft.com/office/powerpoint/2010/main" val="599584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0378" y="1439130"/>
            <a:ext cx="6858000" cy="3693319"/>
          </a:xfrm>
          <a:prstGeom prst="rect">
            <a:avLst/>
          </a:prstGeom>
          <a:noFill/>
        </p:spPr>
        <p:txBody>
          <a:bodyPr wrap="square" rtlCol="0">
            <a:spAutoFit/>
          </a:bodyPr>
          <a:lstStyle/>
          <a:p>
            <a:pPr algn="ctr"/>
            <a:r>
              <a:rPr lang="en-GB" sz="8800" b="1" dirty="0" smtClean="0"/>
              <a:t>Construction</a:t>
            </a:r>
          </a:p>
          <a:p>
            <a:pPr algn="ctr"/>
            <a:r>
              <a:rPr lang="en-GB" sz="13800" dirty="0" smtClean="0"/>
              <a:t>23/24</a:t>
            </a:r>
            <a:endParaRPr lang="en-GB" sz="13800" dirty="0"/>
          </a:p>
        </p:txBody>
      </p:sp>
    </p:spTree>
    <p:extLst>
      <p:ext uri="{BB962C8B-B14F-4D97-AF65-F5344CB8AC3E}">
        <p14:creationId xmlns:p14="http://schemas.microsoft.com/office/powerpoint/2010/main" val="615802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29982138"/>
              </p:ext>
            </p:extLst>
          </p:nvPr>
        </p:nvGraphicFramePr>
        <p:xfrm>
          <a:off x="190500" y="402164"/>
          <a:ext cx="11808021" cy="6295771"/>
        </p:xfrm>
        <a:graphic>
          <a:graphicData uri="http://schemas.openxmlformats.org/drawingml/2006/table">
            <a:tbl>
              <a:tblPr firstRow="1" firstCol="1" bandRow="1" bandCol="1">
                <a:tableStyleId>{5C22544A-7EE6-4342-B048-85BDC9FD1C3A}</a:tableStyleId>
              </a:tblPr>
              <a:tblGrid>
                <a:gridCol w="270497">
                  <a:extLst>
                    <a:ext uri="{9D8B030D-6E8A-4147-A177-3AD203B41FA5}">
                      <a16:colId xmlns:a16="http://schemas.microsoft.com/office/drawing/2014/main" val="1911591944"/>
                    </a:ext>
                  </a:extLst>
                </a:gridCol>
                <a:gridCol w="958228">
                  <a:extLst>
                    <a:ext uri="{9D8B030D-6E8A-4147-A177-3AD203B41FA5}">
                      <a16:colId xmlns:a16="http://schemas.microsoft.com/office/drawing/2014/main" val="454966858"/>
                    </a:ext>
                  </a:extLst>
                </a:gridCol>
                <a:gridCol w="1000125">
                  <a:extLst>
                    <a:ext uri="{9D8B030D-6E8A-4147-A177-3AD203B41FA5}">
                      <a16:colId xmlns:a16="http://schemas.microsoft.com/office/drawing/2014/main" val="3069263338"/>
                    </a:ext>
                  </a:extLst>
                </a:gridCol>
                <a:gridCol w="990600">
                  <a:extLst>
                    <a:ext uri="{9D8B030D-6E8A-4147-A177-3AD203B41FA5}">
                      <a16:colId xmlns:a16="http://schemas.microsoft.com/office/drawing/2014/main" val="421663025"/>
                    </a:ext>
                  </a:extLst>
                </a:gridCol>
                <a:gridCol w="962025">
                  <a:extLst>
                    <a:ext uri="{9D8B030D-6E8A-4147-A177-3AD203B41FA5}">
                      <a16:colId xmlns:a16="http://schemas.microsoft.com/office/drawing/2014/main" val="2157291291"/>
                    </a:ext>
                  </a:extLst>
                </a:gridCol>
                <a:gridCol w="962574">
                  <a:extLst>
                    <a:ext uri="{9D8B030D-6E8A-4147-A177-3AD203B41FA5}">
                      <a16:colId xmlns:a16="http://schemas.microsoft.com/office/drawing/2014/main" val="3544910017"/>
                    </a:ext>
                  </a:extLst>
                </a:gridCol>
                <a:gridCol w="878485">
                  <a:extLst>
                    <a:ext uri="{9D8B030D-6E8A-4147-A177-3AD203B41FA5}">
                      <a16:colId xmlns:a16="http://schemas.microsoft.com/office/drawing/2014/main" val="447466396"/>
                    </a:ext>
                  </a:extLst>
                </a:gridCol>
                <a:gridCol w="825369">
                  <a:extLst>
                    <a:ext uri="{9D8B030D-6E8A-4147-A177-3AD203B41FA5}">
                      <a16:colId xmlns:a16="http://schemas.microsoft.com/office/drawing/2014/main" val="3657147849"/>
                    </a:ext>
                  </a:extLst>
                </a:gridCol>
                <a:gridCol w="826088">
                  <a:extLst>
                    <a:ext uri="{9D8B030D-6E8A-4147-A177-3AD203B41FA5}">
                      <a16:colId xmlns:a16="http://schemas.microsoft.com/office/drawing/2014/main" val="788640390"/>
                    </a:ext>
                  </a:extLst>
                </a:gridCol>
                <a:gridCol w="826088">
                  <a:extLst>
                    <a:ext uri="{9D8B030D-6E8A-4147-A177-3AD203B41FA5}">
                      <a16:colId xmlns:a16="http://schemas.microsoft.com/office/drawing/2014/main" val="3190720081"/>
                    </a:ext>
                  </a:extLst>
                </a:gridCol>
                <a:gridCol w="826088">
                  <a:extLst>
                    <a:ext uri="{9D8B030D-6E8A-4147-A177-3AD203B41FA5}">
                      <a16:colId xmlns:a16="http://schemas.microsoft.com/office/drawing/2014/main" val="2791839346"/>
                    </a:ext>
                  </a:extLst>
                </a:gridCol>
                <a:gridCol w="826088">
                  <a:extLst>
                    <a:ext uri="{9D8B030D-6E8A-4147-A177-3AD203B41FA5}">
                      <a16:colId xmlns:a16="http://schemas.microsoft.com/office/drawing/2014/main" val="4251864326"/>
                    </a:ext>
                  </a:extLst>
                </a:gridCol>
                <a:gridCol w="826088">
                  <a:extLst>
                    <a:ext uri="{9D8B030D-6E8A-4147-A177-3AD203B41FA5}">
                      <a16:colId xmlns:a16="http://schemas.microsoft.com/office/drawing/2014/main" val="2876439263"/>
                    </a:ext>
                  </a:extLst>
                </a:gridCol>
                <a:gridCol w="829678">
                  <a:extLst>
                    <a:ext uri="{9D8B030D-6E8A-4147-A177-3AD203B41FA5}">
                      <a16:colId xmlns:a16="http://schemas.microsoft.com/office/drawing/2014/main" val="2233982619"/>
                    </a:ext>
                  </a:extLst>
                </a:gridCol>
              </a:tblGrid>
              <a:tr h="370644">
                <a:tc>
                  <a:txBody>
                    <a:bodyPr/>
                    <a:lstStyle/>
                    <a:p>
                      <a:pPr algn="l">
                        <a:spcAft>
                          <a:spcPts val="0"/>
                        </a:spcAft>
                      </a:pPr>
                      <a:r>
                        <a:rPr lang="en-US" sz="800" dirty="0">
                          <a:solidFill>
                            <a:schemeClr val="tx1"/>
                          </a:solidFill>
                          <a:effectLst/>
                        </a:rPr>
                        <a:t> </a:t>
                      </a:r>
                      <a:endParaRPr lang="en-GB" sz="1000" dirty="0">
                        <a:solidFill>
                          <a:schemeClr val="tx1"/>
                        </a:solidFill>
                        <a:effectLst/>
                      </a:endParaRPr>
                    </a:p>
                    <a:p>
                      <a:pPr algn="l">
                        <a:spcAft>
                          <a:spcPts val="0"/>
                        </a:spcAft>
                      </a:pPr>
                      <a:r>
                        <a:rPr lang="en-US" sz="8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dirty="0">
                          <a:solidFill>
                            <a:schemeClr val="tx1"/>
                          </a:solidFill>
                          <a:effectLst/>
                        </a:rPr>
                        <a:t>Week 1</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dirty="0">
                          <a:solidFill>
                            <a:schemeClr val="tx1"/>
                          </a:solidFill>
                          <a:effectLst/>
                        </a:rPr>
                        <a:t>Week 3</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4</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5</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6</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7</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dirty="0">
                          <a:solidFill>
                            <a:schemeClr val="tx1"/>
                          </a:solidFill>
                          <a:effectLst/>
                        </a:rPr>
                        <a:t>Week 8</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9</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10</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12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13</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8454794"/>
                  </a:ext>
                </a:extLst>
              </a:tr>
              <a:tr h="308116">
                <a:tc rowSpan="3">
                  <a:txBody>
                    <a:bodyPr/>
                    <a:lstStyle/>
                    <a:p>
                      <a:pPr marL="71755" marR="71755" algn="ctr">
                        <a:spcAft>
                          <a:spcPts val="0"/>
                        </a:spcAft>
                      </a:pPr>
                      <a:r>
                        <a:rPr lang="en-US" sz="800">
                          <a:solidFill>
                            <a:schemeClr val="tx1"/>
                          </a:solidFill>
                          <a:effectLst/>
                        </a:rPr>
                        <a:t>Cycle 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dirty="0">
                          <a:solidFill>
                            <a:schemeClr val="tx1"/>
                          </a:solidFill>
                          <a:effectLst/>
                        </a:rPr>
                        <a:t>W/C 28/8</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04/09</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11/09</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18/09</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25/09</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02/10</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09/10</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dirty="0">
                          <a:solidFill>
                            <a:schemeClr val="tx1"/>
                          </a:solidFill>
                          <a:effectLst/>
                        </a:rPr>
                        <a:t>W/C 16/10</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06/11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13/11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20/11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27/11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04/12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1567155"/>
                  </a:ext>
                </a:extLst>
              </a:tr>
              <a:tr h="296063">
                <a:tc vMerge="1">
                  <a:txBody>
                    <a:bodyPr/>
                    <a:lstStyle/>
                    <a:p>
                      <a:endParaRPr lang="en-GB"/>
                    </a:p>
                  </a:txBody>
                  <a:tcPr/>
                </a:tc>
                <a:tc>
                  <a:txBody>
                    <a:bodyPr/>
                    <a:lstStyle/>
                    <a:p>
                      <a:pPr algn="l">
                        <a:spcBef>
                          <a:spcPts val="200"/>
                        </a:spcBef>
                        <a:spcAft>
                          <a:spcPts val="200"/>
                        </a:spcAft>
                      </a:pPr>
                      <a:r>
                        <a:rPr lang="en-US" sz="600" dirty="0">
                          <a:solidFill>
                            <a:schemeClr val="tx1"/>
                          </a:solidFill>
                          <a:effectLst/>
                        </a:rPr>
                        <a:t>Training days + 1 pupil day</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Data days 23/11 + 24/11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596813"/>
                  </a:ext>
                </a:extLst>
              </a:tr>
              <a:tr h="1266633">
                <a:tc vMerge="1">
                  <a:txBody>
                    <a:bodyPr/>
                    <a:lstStyle/>
                    <a:p>
                      <a:endParaRPr lang="en-GB"/>
                    </a:p>
                  </a:txBody>
                  <a:tcPr/>
                </a:tc>
                <a:tc gridSpan="8">
                  <a:txBody>
                    <a:bodyPr/>
                    <a:lstStyle/>
                    <a:p>
                      <a:pPr marL="0" marR="0" lvl="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dirty="0" smtClean="0"/>
                        <a:t>PREPARATION for Component</a:t>
                      </a:r>
                      <a:r>
                        <a:rPr lang="en-GB" sz="800" b="1" u="sng" baseline="0" dirty="0" smtClean="0"/>
                        <a:t> 2 - Construction in Practice </a:t>
                      </a:r>
                      <a:r>
                        <a:rPr lang="en-GB" sz="800" b="1" u="sng" dirty="0" smtClean="0"/>
                        <a:t> Pre</a:t>
                      </a:r>
                      <a:r>
                        <a:rPr lang="en-GB" sz="800" b="1" u="sng" baseline="0" dirty="0" smtClean="0"/>
                        <a:t> set Assignment - </a:t>
                      </a:r>
                      <a:r>
                        <a:rPr lang="en-GB" sz="800" b="1" u="sng" dirty="0" smtClean="0"/>
                        <a:t> assignment for this component consists of three tasks. </a:t>
                      </a:r>
                    </a:p>
                    <a:p>
                      <a:pPr marL="0" marR="0" lvl="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dirty="0" smtClean="0"/>
                        <a:t>Produce a risk assessment for the production of the practical outcome in the workshop environment where your practical outcome will be produced.</a:t>
                      </a:r>
                    </a:p>
                    <a:p>
                      <a:pPr marL="0" marR="0" lvl="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dirty="0" smtClean="0"/>
                        <a:t>Constructing a practical outcome Using the project brief in the appendix, construct the product for your chosen craft area. Throughout this task, you must demonstrate that you can work safely in a workshop environment</a:t>
                      </a:r>
                      <a:endParaRPr lang="en-GB" sz="800" b="1" u="sng" dirty="0" smtClean="0"/>
                    </a:p>
                    <a:p>
                      <a:pPr marL="0" marR="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endParaRPr lang="en-GB" sz="800" dirty="0" smtClean="0">
                        <a:solidFill>
                          <a:schemeClr val="tx1"/>
                        </a:solidFill>
                        <a:effectLst/>
                        <a:latin typeface="+mj-lt"/>
                        <a:ea typeface="DengXian"/>
                        <a:cs typeface="Arial" panose="020B0604020202020204" pitchFamily="34"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endParaRPr lang="en-GB" sz="800" dirty="0" smtClean="0">
                        <a:solidFill>
                          <a:schemeClr val="tx1"/>
                        </a:solidFill>
                        <a:effectLst/>
                        <a:latin typeface="+mj-lt"/>
                        <a:ea typeface="DengXian"/>
                        <a:cs typeface="Arial" panose="020B0604020202020204" pitchFamily="34"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kern="1200" dirty="0" smtClean="0">
                        <a:solidFill>
                          <a:schemeClr val="tx1"/>
                        </a:solidFill>
                        <a:effectLst/>
                        <a:latin typeface="+mj-lt"/>
                        <a:ea typeface="DengXian"/>
                        <a:cs typeface="Arial" panose="020B0604020202020204" pitchFamily="34"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b="0" u="none"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marL="0" marR="0" lvl="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dirty="0" smtClean="0"/>
                        <a:t>PREPARATION for Component</a:t>
                      </a:r>
                      <a:r>
                        <a:rPr lang="en-GB" sz="800" b="1" u="sng" baseline="0" dirty="0" smtClean="0"/>
                        <a:t> 2 - Construction in Practice </a:t>
                      </a:r>
                      <a:r>
                        <a:rPr lang="en-GB" sz="800" b="1" u="sng" dirty="0" smtClean="0"/>
                        <a:t> Pre</a:t>
                      </a:r>
                      <a:r>
                        <a:rPr lang="en-GB" sz="800" b="1" u="sng" baseline="0" dirty="0" smtClean="0"/>
                        <a:t> set Assignment - </a:t>
                      </a:r>
                      <a:r>
                        <a:rPr lang="en-GB" sz="800" b="1" u="sng" dirty="0" smtClean="0"/>
                        <a:t> assignment for this component consists of three tasks. </a:t>
                      </a:r>
                    </a:p>
                    <a:p>
                      <a:pPr marL="0" marR="0" lvl="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dirty="0" smtClean="0"/>
                        <a:t>Produce a risk assessment for the production of the practical outcome in the workshop environment where your practical outcome will be produced.</a:t>
                      </a:r>
                    </a:p>
                    <a:p>
                      <a:pPr marL="0" marR="0" lvl="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dirty="0" smtClean="0"/>
                        <a:t>Constructing a practical outcome Using the project brief in the appendix, construct the product for your chosen craft area. Throughout this task, you must demonstrate that you can work safely in a workshop environment</a:t>
                      </a:r>
                      <a:endParaRPr lang="en-GB" sz="800" b="1" u="sng" dirty="0" smtClean="0"/>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1665140"/>
                  </a:ext>
                </a:extLst>
              </a:tr>
              <a:tr h="308116">
                <a:tc rowSpan="3">
                  <a:txBody>
                    <a:bodyPr/>
                    <a:lstStyle/>
                    <a:p>
                      <a:pPr marL="71755" marR="71755" algn="ctr">
                        <a:spcAft>
                          <a:spcPts val="0"/>
                        </a:spcAft>
                      </a:pPr>
                      <a:r>
                        <a:rPr lang="en-US" sz="800">
                          <a:solidFill>
                            <a:schemeClr val="tx1"/>
                          </a:solidFill>
                          <a:effectLst/>
                        </a:rPr>
                        <a:t>Cycle 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11/12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18/12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dirty="0">
                          <a:solidFill>
                            <a:schemeClr val="tx1"/>
                          </a:solidFill>
                          <a:effectLst/>
                        </a:rPr>
                        <a:t>W/C 08/01</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dirty="0">
                          <a:solidFill>
                            <a:schemeClr val="tx1"/>
                          </a:solidFill>
                          <a:effectLst/>
                        </a:rPr>
                        <a:t>W/C 15/01</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22/01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29/01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05/02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19/02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26/02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04/03</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11/03</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18/03</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08/04</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0306502"/>
                  </a:ext>
                </a:extLst>
              </a:tr>
              <a:tr h="335990">
                <a:tc vMerge="1">
                  <a:txBody>
                    <a:bodyPr/>
                    <a:lstStyle/>
                    <a:p>
                      <a:endParaRPr lang="en-GB"/>
                    </a:p>
                  </a:txBody>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200"/>
                        </a:spcBef>
                        <a:spcAft>
                          <a:spcPts val="200"/>
                        </a:spcAft>
                      </a:pPr>
                      <a:r>
                        <a:rPr lang="en-US" sz="7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200"/>
                        </a:spcBef>
                        <a:spcAft>
                          <a:spcPts val="200"/>
                        </a:spcAft>
                      </a:pPr>
                      <a:r>
                        <a:rPr lang="en-US" sz="600">
                          <a:solidFill>
                            <a:schemeClr val="tx1"/>
                          </a:solidFill>
                          <a:effectLst/>
                        </a:rPr>
                        <a:t>Training day 09/02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Data days 07/03 + 08/03</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8790448"/>
                  </a:ext>
                </a:extLst>
              </a:tr>
              <a:tr h="1413622">
                <a:tc vMerge="1">
                  <a:txBody>
                    <a:bodyPr/>
                    <a:lstStyle/>
                    <a:p>
                      <a:endParaRPr lang="en-GB"/>
                    </a:p>
                  </a:txBody>
                  <a:tcPr/>
                </a:tc>
                <a:tc gridSpan="2">
                  <a:txBody>
                    <a:bodyPr/>
                    <a:lstStyle/>
                    <a:p>
                      <a:pPr algn="l">
                        <a:spcBef>
                          <a:spcPts val="200"/>
                        </a:spcBef>
                        <a:spcAft>
                          <a:spcPts val="200"/>
                        </a:spcAft>
                      </a:pPr>
                      <a:r>
                        <a:rPr lang="en-GB" sz="800" dirty="0" smtClean="0">
                          <a:solidFill>
                            <a:schemeClr val="tx1"/>
                          </a:solidFill>
                          <a:effectLst/>
                          <a:latin typeface="+mj-lt"/>
                          <a:ea typeface="Cambria" panose="02040503050406030204" pitchFamily="18" charset="0"/>
                          <a:cs typeface="Times New Roman" panose="02020603050405020304" pitchFamily="18" charset="0"/>
                        </a:rPr>
                        <a:t>Component 2 Preparation</a:t>
                      </a:r>
                      <a:r>
                        <a:rPr lang="en-GB" sz="800" baseline="0" dirty="0" smtClean="0">
                          <a:solidFill>
                            <a:schemeClr val="tx1"/>
                          </a:solidFill>
                          <a:effectLst/>
                          <a:latin typeface="+mj-lt"/>
                          <a:ea typeface="Cambria" panose="02040503050406030204" pitchFamily="18" charset="0"/>
                          <a:cs typeface="Times New Roman" panose="02020603050405020304" pitchFamily="18" charset="0"/>
                        </a:rPr>
                        <a:t> (Cont.)</a:t>
                      </a: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marL="0" marR="0" lvl="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dirty="0" smtClean="0"/>
                        <a:t>PREPARATION for Component</a:t>
                      </a:r>
                      <a:r>
                        <a:rPr lang="en-GB" sz="800" b="1" u="sng" baseline="0" dirty="0" smtClean="0"/>
                        <a:t> 2 - Construction in Practice </a:t>
                      </a:r>
                      <a:r>
                        <a:rPr lang="en-GB" sz="800" b="1" u="sng" dirty="0" smtClean="0"/>
                        <a:t> Pre</a:t>
                      </a:r>
                      <a:r>
                        <a:rPr lang="en-GB" sz="800" b="1" u="sng" baseline="0" dirty="0" smtClean="0"/>
                        <a:t> set Assignment - </a:t>
                      </a:r>
                      <a:r>
                        <a:rPr lang="en-GB" sz="800" b="1" u="sng" dirty="0" smtClean="0"/>
                        <a:t> assignment for this component consists of three tasks. </a:t>
                      </a:r>
                    </a:p>
                    <a:p>
                      <a:pPr marL="0" marR="0" lvl="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dirty="0" smtClean="0"/>
                        <a:t>Produce a risk assessment for the production of the practical outcome in the workshop environment where your practical outcome will be produced.</a:t>
                      </a:r>
                    </a:p>
                    <a:p>
                      <a:pPr marL="0" marR="0" lvl="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dirty="0" smtClean="0"/>
                        <a:t>Constructing a practical outcome Using the project brief in the appendix, construct the product for your chosen craft area. Throughout this task, you must demonstrate that you can work safely in a workshop environment</a:t>
                      </a:r>
                      <a:endParaRPr lang="en-GB" sz="800" b="1" u="sng" dirty="0" smtClean="0"/>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just">
                        <a:spcBef>
                          <a:spcPts val="200"/>
                        </a:spcBef>
                        <a:spcAft>
                          <a:spcPts val="200"/>
                        </a:spcAft>
                      </a:pPr>
                      <a:r>
                        <a:rPr lang="en-GB" sz="800" b="1" u="sng" dirty="0" smtClean="0"/>
                        <a:t>Unit</a:t>
                      </a:r>
                      <a:r>
                        <a:rPr lang="en-GB" sz="800" b="1" u="sng" baseline="0" dirty="0" smtClean="0"/>
                        <a:t> 2 Construction in Practice </a:t>
                      </a:r>
                      <a:r>
                        <a:rPr lang="en-GB" sz="800" b="1" u="sng" dirty="0" smtClean="0"/>
                        <a:t> Pre</a:t>
                      </a:r>
                      <a:r>
                        <a:rPr lang="en-GB" sz="800" b="1" u="sng" baseline="0" dirty="0" smtClean="0"/>
                        <a:t> set Assignment - </a:t>
                      </a:r>
                      <a:r>
                        <a:rPr lang="en-GB" sz="800" b="1" u="sng" dirty="0" smtClean="0"/>
                        <a:t> assignment for this component consists of three tasks. </a:t>
                      </a:r>
                    </a:p>
                    <a:p>
                      <a:pPr algn="just">
                        <a:spcBef>
                          <a:spcPts val="200"/>
                        </a:spcBef>
                        <a:spcAft>
                          <a:spcPts val="200"/>
                        </a:spcAft>
                      </a:pPr>
                      <a:r>
                        <a:rPr lang="en-GB" sz="800" dirty="0" smtClean="0"/>
                        <a:t>• In response to Task 1, learners will use acquired knowledge and observation and analysis skills to show their awareness of hazards and risk in an area.</a:t>
                      </a:r>
                    </a:p>
                    <a:p>
                      <a:pPr algn="just">
                        <a:spcBef>
                          <a:spcPts val="200"/>
                        </a:spcBef>
                        <a:spcAft>
                          <a:spcPts val="200"/>
                        </a:spcAft>
                      </a:pPr>
                      <a:r>
                        <a:rPr lang="en-GB" sz="800" dirty="0" smtClean="0"/>
                        <a:t> • In response to Task 2, learners will demonstrate practical skills with tools and materials, and planning and time management skills to create a constructed outcome to a brief.</a:t>
                      </a:r>
                    </a:p>
                    <a:p>
                      <a:pPr algn="just">
                        <a:spcBef>
                          <a:spcPts val="200"/>
                        </a:spcBef>
                        <a:spcAft>
                          <a:spcPts val="200"/>
                        </a:spcAft>
                      </a:pPr>
                      <a:r>
                        <a:rPr lang="en-GB" sz="800" dirty="0" smtClean="0"/>
                        <a:t> • In response to Task 3, learners will demonstrate their applied knowledge and understanding in quality checking using specific measurements to identify quality.</a:t>
                      </a:r>
                      <a:endParaRPr lang="en-GB" sz="800" b="1" u="sng" kern="1200" dirty="0" smtClean="0">
                        <a:solidFill>
                          <a:schemeClr val="tx1"/>
                        </a:solidFill>
                        <a:effectLst/>
                        <a:latin typeface="+mn-lt"/>
                        <a:ea typeface="Cambria" panose="02040503050406030204" pitchFamily="18" charset="0"/>
                        <a:cs typeface="Times New Roman" panose="02020603050405020304" pitchFamily="18" charset="0"/>
                      </a:endParaRPr>
                    </a:p>
                    <a:p>
                      <a:pPr algn="l">
                        <a:spcBef>
                          <a:spcPts val="200"/>
                        </a:spcBef>
                        <a:spcAft>
                          <a:spcPts val="200"/>
                        </a:spcAft>
                      </a:pPr>
                      <a:endParaRPr lang="en-GB" sz="800" b="0" u="none" kern="1200" dirty="0" smtClean="0">
                        <a:solidFill>
                          <a:schemeClr val="tx1"/>
                        </a:solidFill>
                        <a:effectLst/>
                        <a:latin typeface="+mn-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b="1" u="sng"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endParaRPr lang="en-GB" sz="800" b="1" u="sng"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8302391"/>
                  </a:ext>
                </a:extLst>
              </a:tr>
              <a:tr h="308116">
                <a:tc rowSpan="3">
                  <a:txBody>
                    <a:bodyPr/>
                    <a:lstStyle/>
                    <a:p>
                      <a:pPr marL="71755" marR="71755" algn="ctr">
                        <a:spcAft>
                          <a:spcPts val="0"/>
                        </a:spcAft>
                      </a:pPr>
                      <a:r>
                        <a:rPr lang="en-US" sz="800">
                          <a:solidFill>
                            <a:schemeClr val="tx1"/>
                          </a:solidFill>
                          <a:effectLst/>
                        </a:rPr>
                        <a:t>Cycle 3</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15/04</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22/04</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29/04</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06/05</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13/05</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dirty="0">
                          <a:solidFill>
                            <a:schemeClr val="tx1"/>
                          </a:solidFill>
                          <a:effectLst/>
                        </a:rPr>
                        <a:t>W/C 20/05</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03/06</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10/06</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17/06</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24/06</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01/07</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08/07</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15/07</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4545282"/>
                  </a:ext>
                </a:extLst>
              </a:tr>
              <a:tr h="408311">
                <a:tc vMerge="1">
                  <a:txBody>
                    <a:bodyPr/>
                    <a:lstStyle/>
                    <a:p>
                      <a:endParaRPr lang="en-GB"/>
                    </a:p>
                  </a:txBody>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s-E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s-E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May bank holiday 06/05</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200"/>
                        </a:spcBef>
                        <a:spcAft>
                          <a:spcPts val="200"/>
                        </a:spcAft>
                      </a:pPr>
                      <a:r>
                        <a:rPr lang="en-US" sz="6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Data day 19/07</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4502139"/>
                  </a:ext>
                </a:extLst>
              </a:tr>
              <a:tr h="1204591">
                <a:tc vMerge="1">
                  <a:txBody>
                    <a:bodyPr/>
                    <a:lstStyle/>
                    <a:p>
                      <a:endParaRPr lang="en-GB"/>
                    </a:p>
                  </a:txBody>
                  <a:tcPr/>
                </a:tc>
                <a:tc gridSpan="6">
                  <a:txBody>
                    <a:bodyPr/>
                    <a:lstStyle/>
                    <a:p>
                      <a:pPr marL="0" marR="0" indent="0" algn="just"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kern="1200" dirty="0" smtClean="0">
                          <a:solidFill>
                            <a:schemeClr val="tx1"/>
                          </a:solidFill>
                          <a:effectLst/>
                          <a:latin typeface="+mn-lt"/>
                          <a:ea typeface="+mn-ea"/>
                          <a:cs typeface="Arial" panose="020B0604020202020204" pitchFamily="34" charset="0"/>
                        </a:rPr>
                        <a:t>Set</a:t>
                      </a:r>
                      <a:r>
                        <a:rPr lang="en-GB" sz="800" b="1" u="sng" kern="1200" baseline="0" dirty="0" smtClean="0">
                          <a:solidFill>
                            <a:schemeClr val="tx1"/>
                          </a:solidFill>
                          <a:effectLst/>
                          <a:latin typeface="+mn-lt"/>
                          <a:ea typeface="+mn-ea"/>
                          <a:cs typeface="Arial" panose="020B0604020202020204" pitchFamily="34" charset="0"/>
                        </a:rPr>
                        <a:t> Assignment Preparation For Component 3  Design &amp; Construction – Task 1 - </a:t>
                      </a:r>
                      <a:r>
                        <a:rPr lang="en-GB" sz="800" dirty="0" smtClean="0"/>
                        <a:t>Design brief Produce a Design brief for the design of the low-rise residential building, using the information provided in the appendix. The Design brief should show an understanding of how the client’s needs, lifestyle and budget will impact on the building design and take into account external design constraints, relative to the building’s location and scenario.</a:t>
                      </a:r>
                    </a:p>
                    <a:p>
                      <a:pPr marL="0" marR="0" indent="0" algn="just"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kern="1200" dirty="0" smtClean="0">
                          <a:solidFill>
                            <a:schemeClr val="tx1"/>
                          </a:solidFill>
                          <a:effectLst/>
                          <a:latin typeface="+mn-lt"/>
                          <a:ea typeface="DengXian"/>
                          <a:cs typeface="Arial" panose="020B0604020202020204" pitchFamily="34" charset="0"/>
                        </a:rPr>
                        <a:t>Task</a:t>
                      </a:r>
                      <a:r>
                        <a:rPr lang="en-GB" sz="800" b="1" u="sng" kern="1200" baseline="0" dirty="0" smtClean="0">
                          <a:solidFill>
                            <a:schemeClr val="tx1"/>
                          </a:solidFill>
                          <a:effectLst/>
                          <a:latin typeface="+mn-lt"/>
                          <a:ea typeface="DengXian"/>
                          <a:cs typeface="Arial" panose="020B0604020202020204" pitchFamily="34" charset="0"/>
                        </a:rPr>
                        <a:t> 2 - </a:t>
                      </a:r>
                      <a:r>
                        <a:rPr lang="en-GB" sz="800" dirty="0" smtClean="0"/>
                        <a:t>Produce a range of well-presented and annotated freehand sketches for the low-rise residential building that must address the client’s profile, requirements, needs and lifestyle, within the constraints of the site, the surrounding area and the client’s set budget.</a:t>
                      </a:r>
                      <a:endParaRPr lang="en-GB" sz="800" b="1" u="sng" kern="1200" baseline="0" dirty="0" smtClean="0">
                        <a:solidFill>
                          <a:schemeClr val="tx1"/>
                        </a:solidFill>
                        <a:effectLst/>
                        <a:latin typeface="+mn-lt"/>
                        <a:ea typeface="DengXian"/>
                        <a:cs typeface="Arial" panose="020B0604020202020204" pitchFamily="34" charset="0"/>
                      </a:endParaRPr>
                    </a:p>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a:txBody>
                    <a:bodyPr/>
                    <a:lstStyle/>
                    <a:p>
                      <a:pPr marL="0" marR="0" indent="0" algn="just"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kern="1200" dirty="0" smtClean="0">
                          <a:solidFill>
                            <a:schemeClr val="tx1"/>
                          </a:solidFill>
                          <a:effectLst/>
                          <a:latin typeface="+mn-lt"/>
                          <a:ea typeface="+mn-ea"/>
                          <a:cs typeface="Arial" panose="020B0604020202020204" pitchFamily="34" charset="0"/>
                        </a:rPr>
                        <a:t>Set</a:t>
                      </a:r>
                      <a:r>
                        <a:rPr lang="en-GB" sz="800" b="1" u="sng" kern="1200" baseline="0" dirty="0" smtClean="0">
                          <a:solidFill>
                            <a:schemeClr val="tx1"/>
                          </a:solidFill>
                          <a:effectLst/>
                          <a:latin typeface="+mn-lt"/>
                          <a:ea typeface="+mn-ea"/>
                          <a:cs typeface="Arial" panose="020B0604020202020204" pitchFamily="34" charset="0"/>
                        </a:rPr>
                        <a:t> Assignment Preparation For Component 3  Design &amp; Construction – Task 1 - </a:t>
                      </a:r>
                      <a:r>
                        <a:rPr lang="en-GB" sz="800" dirty="0" smtClean="0"/>
                        <a:t>Design brief Produce a Design brief for the design of the low-rise residential building, using the information provided in the appendix. The Design brief should show an understanding of how the client’s needs, lifestyle and budget will impact on the building design and take into account external design constraints, relative to the building’s location and scenario.</a:t>
                      </a:r>
                    </a:p>
                    <a:p>
                      <a:pPr marL="0" marR="0" indent="0" algn="just"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kern="1200" dirty="0" smtClean="0">
                          <a:solidFill>
                            <a:schemeClr val="tx1"/>
                          </a:solidFill>
                          <a:effectLst/>
                          <a:latin typeface="+mn-lt"/>
                          <a:ea typeface="DengXian"/>
                          <a:cs typeface="Arial" panose="020B0604020202020204" pitchFamily="34" charset="0"/>
                        </a:rPr>
                        <a:t>Task</a:t>
                      </a:r>
                      <a:r>
                        <a:rPr lang="en-GB" sz="800" b="1" u="sng" kern="1200" baseline="0" dirty="0" smtClean="0">
                          <a:solidFill>
                            <a:schemeClr val="tx1"/>
                          </a:solidFill>
                          <a:effectLst/>
                          <a:latin typeface="+mn-lt"/>
                          <a:ea typeface="DengXian"/>
                          <a:cs typeface="Arial" panose="020B0604020202020204" pitchFamily="34" charset="0"/>
                        </a:rPr>
                        <a:t> 2 - </a:t>
                      </a:r>
                      <a:r>
                        <a:rPr lang="en-GB" sz="800" dirty="0" smtClean="0"/>
                        <a:t>Produce a range of well-presented and annotated freehand sketches for the low-rise residential building that must address the client’s profile, requirements, needs and lifestyle, within the constraints of the site, the surrounding area and the client’s set budget.</a:t>
                      </a:r>
                      <a:endParaRPr lang="en-GB" sz="800" b="1" u="sng" kern="1200" baseline="0" dirty="0" smtClean="0">
                        <a:solidFill>
                          <a:schemeClr val="tx1"/>
                        </a:solidFill>
                        <a:effectLst/>
                        <a:latin typeface="+mn-lt"/>
                        <a:ea typeface="DengXian"/>
                        <a:cs typeface="Arial" panose="020B0604020202020204" pitchFamily="34" charset="0"/>
                      </a:endParaRPr>
                    </a:p>
                    <a:p>
                      <a:pPr algn="l">
                        <a:spcBef>
                          <a:spcPts val="200"/>
                        </a:spcBef>
                        <a:spcAft>
                          <a:spcPts val="200"/>
                        </a:spcAft>
                      </a:pPr>
                      <a:endParaRPr lang="en-GB" sz="800" kern="1200" dirty="0" smtClean="0">
                        <a:solidFill>
                          <a:schemeClr val="tx1"/>
                        </a:solidFill>
                        <a:effectLst/>
                        <a:latin typeface="+mn-lt"/>
                        <a:ea typeface="Cambria" panose="02040503050406030204" pitchFamily="18" charset="0"/>
                        <a:cs typeface="Times New Roman" panose="02020603050405020304" pitchFamily="18" charset="0"/>
                      </a:endParaRPr>
                    </a:p>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602575"/>
                  </a:ext>
                </a:extLst>
              </a:tr>
            </a:tbl>
          </a:graphicData>
        </a:graphic>
      </p:graphicFrame>
      <p:cxnSp>
        <p:nvCxnSpPr>
          <p:cNvPr id="9" name="Straight Connector 8"/>
          <p:cNvCxnSpPr/>
          <p:nvPr/>
        </p:nvCxnSpPr>
        <p:spPr>
          <a:xfrm>
            <a:off x="7856753" y="402164"/>
            <a:ext cx="16625" cy="2241456"/>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18046" y="2659562"/>
            <a:ext cx="13854" cy="206987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026687" y="2659562"/>
            <a:ext cx="13854" cy="206987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6219825" y="4691178"/>
            <a:ext cx="174" cy="1979644"/>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1176764" y="2659562"/>
            <a:ext cx="13854" cy="206987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42875" y="-11876"/>
            <a:ext cx="3812180" cy="461665"/>
          </a:xfrm>
          <a:prstGeom prst="rect">
            <a:avLst/>
          </a:prstGeom>
          <a:noFill/>
        </p:spPr>
        <p:txBody>
          <a:bodyPr wrap="square" rtlCol="0">
            <a:spAutoFit/>
          </a:bodyPr>
          <a:lstStyle/>
          <a:p>
            <a:r>
              <a:rPr lang="en-GB" sz="2400" spc="600" dirty="0" smtClean="0"/>
              <a:t>Year 10 PAJ</a:t>
            </a:r>
            <a:endParaRPr lang="en-GB" sz="2400" spc="600" dirty="0"/>
          </a:p>
        </p:txBody>
      </p:sp>
    </p:spTree>
    <p:extLst>
      <p:ext uri="{BB962C8B-B14F-4D97-AF65-F5344CB8AC3E}">
        <p14:creationId xmlns:p14="http://schemas.microsoft.com/office/powerpoint/2010/main" val="2645166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65830843"/>
              </p:ext>
            </p:extLst>
          </p:nvPr>
        </p:nvGraphicFramePr>
        <p:xfrm>
          <a:off x="190500" y="402164"/>
          <a:ext cx="11808021" cy="6295771"/>
        </p:xfrm>
        <a:graphic>
          <a:graphicData uri="http://schemas.openxmlformats.org/drawingml/2006/table">
            <a:tbl>
              <a:tblPr firstRow="1" firstCol="1" bandRow="1" bandCol="1">
                <a:tableStyleId>{5C22544A-7EE6-4342-B048-85BDC9FD1C3A}</a:tableStyleId>
              </a:tblPr>
              <a:tblGrid>
                <a:gridCol w="270497">
                  <a:extLst>
                    <a:ext uri="{9D8B030D-6E8A-4147-A177-3AD203B41FA5}">
                      <a16:colId xmlns:a16="http://schemas.microsoft.com/office/drawing/2014/main" val="1911591944"/>
                    </a:ext>
                  </a:extLst>
                </a:gridCol>
                <a:gridCol w="958228">
                  <a:extLst>
                    <a:ext uri="{9D8B030D-6E8A-4147-A177-3AD203B41FA5}">
                      <a16:colId xmlns:a16="http://schemas.microsoft.com/office/drawing/2014/main" val="454966858"/>
                    </a:ext>
                  </a:extLst>
                </a:gridCol>
                <a:gridCol w="1000125">
                  <a:extLst>
                    <a:ext uri="{9D8B030D-6E8A-4147-A177-3AD203B41FA5}">
                      <a16:colId xmlns:a16="http://schemas.microsoft.com/office/drawing/2014/main" val="3069263338"/>
                    </a:ext>
                  </a:extLst>
                </a:gridCol>
                <a:gridCol w="990600">
                  <a:extLst>
                    <a:ext uri="{9D8B030D-6E8A-4147-A177-3AD203B41FA5}">
                      <a16:colId xmlns:a16="http://schemas.microsoft.com/office/drawing/2014/main" val="421663025"/>
                    </a:ext>
                  </a:extLst>
                </a:gridCol>
                <a:gridCol w="962025">
                  <a:extLst>
                    <a:ext uri="{9D8B030D-6E8A-4147-A177-3AD203B41FA5}">
                      <a16:colId xmlns:a16="http://schemas.microsoft.com/office/drawing/2014/main" val="2157291291"/>
                    </a:ext>
                  </a:extLst>
                </a:gridCol>
                <a:gridCol w="962574">
                  <a:extLst>
                    <a:ext uri="{9D8B030D-6E8A-4147-A177-3AD203B41FA5}">
                      <a16:colId xmlns:a16="http://schemas.microsoft.com/office/drawing/2014/main" val="3544910017"/>
                    </a:ext>
                  </a:extLst>
                </a:gridCol>
                <a:gridCol w="878485">
                  <a:extLst>
                    <a:ext uri="{9D8B030D-6E8A-4147-A177-3AD203B41FA5}">
                      <a16:colId xmlns:a16="http://schemas.microsoft.com/office/drawing/2014/main" val="447466396"/>
                    </a:ext>
                  </a:extLst>
                </a:gridCol>
                <a:gridCol w="825369">
                  <a:extLst>
                    <a:ext uri="{9D8B030D-6E8A-4147-A177-3AD203B41FA5}">
                      <a16:colId xmlns:a16="http://schemas.microsoft.com/office/drawing/2014/main" val="3657147849"/>
                    </a:ext>
                  </a:extLst>
                </a:gridCol>
                <a:gridCol w="826088">
                  <a:extLst>
                    <a:ext uri="{9D8B030D-6E8A-4147-A177-3AD203B41FA5}">
                      <a16:colId xmlns:a16="http://schemas.microsoft.com/office/drawing/2014/main" val="788640390"/>
                    </a:ext>
                  </a:extLst>
                </a:gridCol>
                <a:gridCol w="826088">
                  <a:extLst>
                    <a:ext uri="{9D8B030D-6E8A-4147-A177-3AD203B41FA5}">
                      <a16:colId xmlns:a16="http://schemas.microsoft.com/office/drawing/2014/main" val="3190720081"/>
                    </a:ext>
                  </a:extLst>
                </a:gridCol>
                <a:gridCol w="826088">
                  <a:extLst>
                    <a:ext uri="{9D8B030D-6E8A-4147-A177-3AD203B41FA5}">
                      <a16:colId xmlns:a16="http://schemas.microsoft.com/office/drawing/2014/main" val="2791839346"/>
                    </a:ext>
                  </a:extLst>
                </a:gridCol>
                <a:gridCol w="826088">
                  <a:extLst>
                    <a:ext uri="{9D8B030D-6E8A-4147-A177-3AD203B41FA5}">
                      <a16:colId xmlns:a16="http://schemas.microsoft.com/office/drawing/2014/main" val="4251864326"/>
                    </a:ext>
                  </a:extLst>
                </a:gridCol>
                <a:gridCol w="826088">
                  <a:extLst>
                    <a:ext uri="{9D8B030D-6E8A-4147-A177-3AD203B41FA5}">
                      <a16:colId xmlns:a16="http://schemas.microsoft.com/office/drawing/2014/main" val="2876439263"/>
                    </a:ext>
                  </a:extLst>
                </a:gridCol>
                <a:gridCol w="829678">
                  <a:extLst>
                    <a:ext uri="{9D8B030D-6E8A-4147-A177-3AD203B41FA5}">
                      <a16:colId xmlns:a16="http://schemas.microsoft.com/office/drawing/2014/main" val="2233982619"/>
                    </a:ext>
                  </a:extLst>
                </a:gridCol>
              </a:tblGrid>
              <a:tr h="370644">
                <a:tc>
                  <a:txBody>
                    <a:bodyPr/>
                    <a:lstStyle/>
                    <a:p>
                      <a:pPr algn="l">
                        <a:spcAft>
                          <a:spcPts val="0"/>
                        </a:spcAft>
                      </a:pPr>
                      <a:r>
                        <a:rPr lang="en-US" sz="800" dirty="0">
                          <a:solidFill>
                            <a:schemeClr val="tx1"/>
                          </a:solidFill>
                          <a:effectLst/>
                        </a:rPr>
                        <a:t> </a:t>
                      </a:r>
                      <a:endParaRPr lang="en-GB" sz="1000" dirty="0">
                        <a:solidFill>
                          <a:schemeClr val="tx1"/>
                        </a:solidFill>
                        <a:effectLst/>
                      </a:endParaRPr>
                    </a:p>
                    <a:p>
                      <a:pPr algn="l">
                        <a:spcAft>
                          <a:spcPts val="0"/>
                        </a:spcAft>
                      </a:pPr>
                      <a:r>
                        <a:rPr lang="en-US" sz="8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dirty="0">
                          <a:solidFill>
                            <a:schemeClr val="tx1"/>
                          </a:solidFill>
                          <a:effectLst/>
                        </a:rPr>
                        <a:t>Week 1</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dirty="0">
                          <a:solidFill>
                            <a:schemeClr val="tx1"/>
                          </a:solidFill>
                          <a:effectLst/>
                        </a:rPr>
                        <a:t>Week 3</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4</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5</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6</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7</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dirty="0">
                          <a:solidFill>
                            <a:schemeClr val="tx1"/>
                          </a:solidFill>
                          <a:effectLst/>
                        </a:rPr>
                        <a:t>Week 8</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9</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10</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12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13</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8454794"/>
                  </a:ext>
                </a:extLst>
              </a:tr>
              <a:tr h="308116">
                <a:tc rowSpan="3">
                  <a:txBody>
                    <a:bodyPr/>
                    <a:lstStyle/>
                    <a:p>
                      <a:pPr marL="71755" marR="71755" algn="ctr">
                        <a:spcAft>
                          <a:spcPts val="0"/>
                        </a:spcAft>
                      </a:pPr>
                      <a:r>
                        <a:rPr lang="en-US" sz="800">
                          <a:solidFill>
                            <a:schemeClr val="tx1"/>
                          </a:solidFill>
                          <a:effectLst/>
                        </a:rPr>
                        <a:t>Cycle 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dirty="0">
                          <a:solidFill>
                            <a:schemeClr val="tx1"/>
                          </a:solidFill>
                          <a:effectLst/>
                        </a:rPr>
                        <a:t>W/C 28/8</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04/09</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11/09</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18/09</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25/09</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02/10</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09/10</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dirty="0">
                          <a:solidFill>
                            <a:schemeClr val="tx1"/>
                          </a:solidFill>
                          <a:effectLst/>
                        </a:rPr>
                        <a:t>W/C 16/10</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06/11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13/11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20/11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27/11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04/12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1567155"/>
                  </a:ext>
                </a:extLst>
              </a:tr>
              <a:tr h="296063">
                <a:tc vMerge="1">
                  <a:txBody>
                    <a:bodyPr/>
                    <a:lstStyle/>
                    <a:p>
                      <a:endParaRPr lang="en-GB"/>
                    </a:p>
                  </a:txBody>
                  <a:tcPr/>
                </a:tc>
                <a:tc>
                  <a:txBody>
                    <a:bodyPr/>
                    <a:lstStyle/>
                    <a:p>
                      <a:pPr algn="l">
                        <a:spcBef>
                          <a:spcPts val="200"/>
                        </a:spcBef>
                        <a:spcAft>
                          <a:spcPts val="200"/>
                        </a:spcAft>
                      </a:pPr>
                      <a:r>
                        <a:rPr lang="en-US" sz="600" dirty="0">
                          <a:solidFill>
                            <a:schemeClr val="tx1"/>
                          </a:solidFill>
                          <a:effectLst/>
                        </a:rPr>
                        <a:t>Training days + 1 pupil day</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Data days 23/11 + 24/11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596813"/>
                  </a:ext>
                </a:extLst>
              </a:tr>
              <a:tr h="1266633">
                <a:tc vMerge="1">
                  <a:txBody>
                    <a:bodyPr/>
                    <a:lstStyle/>
                    <a:p>
                      <a:endParaRPr lang="en-GB"/>
                    </a:p>
                  </a:txBody>
                  <a:tcPr/>
                </a:tc>
                <a:tc gridSpan="8">
                  <a:txBody>
                    <a:bodyPr/>
                    <a:lstStyle/>
                    <a:p>
                      <a:pPr marL="0" marR="0" indent="0" algn="just"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kern="1200" dirty="0" smtClean="0">
                          <a:solidFill>
                            <a:schemeClr val="tx1"/>
                          </a:solidFill>
                          <a:effectLst/>
                          <a:latin typeface="+mn-lt"/>
                          <a:ea typeface="+mn-ea"/>
                          <a:cs typeface="Arial" panose="020B0604020202020204" pitchFamily="34" charset="0"/>
                        </a:rPr>
                        <a:t>Set</a:t>
                      </a:r>
                      <a:r>
                        <a:rPr lang="en-GB" sz="800" b="1" u="sng" kern="1200" baseline="0" dirty="0" smtClean="0">
                          <a:solidFill>
                            <a:schemeClr val="tx1"/>
                          </a:solidFill>
                          <a:effectLst/>
                          <a:latin typeface="+mn-lt"/>
                          <a:ea typeface="+mn-ea"/>
                          <a:cs typeface="Arial" panose="020B0604020202020204" pitchFamily="34" charset="0"/>
                        </a:rPr>
                        <a:t> Assignment Preparation For Component 3  Design &amp; Construction – Task 1 - </a:t>
                      </a:r>
                      <a:r>
                        <a:rPr lang="en-GB" sz="800" dirty="0" smtClean="0"/>
                        <a:t>Design brief Produce a Design brief for the design of the low-rise residential building, using the information provided in the appendix. The Design brief should show an understanding of how the client’s needs, lifestyle and budget will impact on the building design and take into account external design constraints, relative to the building’s location and scenario.</a:t>
                      </a:r>
                    </a:p>
                    <a:p>
                      <a:pPr marL="0" marR="0" indent="0" algn="just"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kern="1200" dirty="0" smtClean="0">
                          <a:solidFill>
                            <a:schemeClr val="tx1"/>
                          </a:solidFill>
                          <a:effectLst/>
                          <a:latin typeface="+mn-lt"/>
                          <a:ea typeface="DengXian"/>
                          <a:cs typeface="Arial" panose="020B0604020202020204" pitchFamily="34" charset="0"/>
                        </a:rPr>
                        <a:t>Task</a:t>
                      </a:r>
                      <a:r>
                        <a:rPr lang="en-GB" sz="800" b="1" u="sng" kern="1200" baseline="0" dirty="0" smtClean="0">
                          <a:solidFill>
                            <a:schemeClr val="tx1"/>
                          </a:solidFill>
                          <a:effectLst/>
                          <a:latin typeface="+mn-lt"/>
                          <a:ea typeface="DengXian"/>
                          <a:cs typeface="Arial" panose="020B0604020202020204" pitchFamily="34" charset="0"/>
                        </a:rPr>
                        <a:t> 2 - </a:t>
                      </a:r>
                      <a:r>
                        <a:rPr lang="en-GB" sz="800" dirty="0" smtClean="0"/>
                        <a:t>Produce a range of well-presented and annotated freehand sketches for the low-rise residential building that must address the client’s profile, requirements, needs and lifestyle, within the constraints of the site, the surrounding area and the client’s set budget.</a:t>
                      </a:r>
                      <a:endParaRPr lang="en-GB" sz="800" b="1" u="sng" kern="1200" baseline="0" dirty="0" smtClean="0">
                        <a:solidFill>
                          <a:schemeClr val="tx1"/>
                        </a:solidFill>
                        <a:effectLst/>
                        <a:latin typeface="+mn-lt"/>
                        <a:ea typeface="DengXian"/>
                        <a:cs typeface="Arial" panose="020B0604020202020204" pitchFamily="34" charset="0"/>
                      </a:endParaRPr>
                    </a:p>
                    <a:p>
                      <a:pPr algn="l">
                        <a:spcBef>
                          <a:spcPts val="200"/>
                        </a:spcBef>
                        <a:spcAft>
                          <a:spcPts val="200"/>
                        </a:spcAft>
                      </a:pPr>
                      <a:endParaRPr lang="en-GB" sz="800" kern="1200" dirty="0" smtClean="0">
                        <a:solidFill>
                          <a:schemeClr val="tx1"/>
                        </a:solidFill>
                        <a:effectLst/>
                        <a:latin typeface="+mn-lt"/>
                        <a:ea typeface="Cambria" panose="02040503050406030204" pitchFamily="18" charset="0"/>
                        <a:cs typeface="Times New Roman" panose="02020603050405020304" pitchFamily="18" charset="0"/>
                      </a:endParaRPr>
                    </a:p>
                    <a:p>
                      <a:pPr marL="0" marR="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endParaRPr lang="en-GB" sz="800" dirty="0" smtClean="0">
                        <a:solidFill>
                          <a:schemeClr val="tx1"/>
                        </a:solidFill>
                        <a:effectLst/>
                        <a:latin typeface="+mj-lt"/>
                        <a:ea typeface="DengXian"/>
                        <a:cs typeface="Arial" panose="020B0604020202020204" pitchFamily="34"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endParaRPr lang="en-GB" sz="800" dirty="0" smtClean="0">
                        <a:solidFill>
                          <a:schemeClr val="tx1"/>
                        </a:solidFill>
                        <a:effectLst/>
                        <a:latin typeface="+mj-lt"/>
                        <a:ea typeface="DengXian"/>
                        <a:cs typeface="Arial" panose="020B0604020202020204" pitchFamily="34"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kern="1200" dirty="0" smtClean="0">
                        <a:solidFill>
                          <a:schemeClr val="tx1"/>
                        </a:solidFill>
                        <a:effectLst/>
                        <a:latin typeface="+mj-lt"/>
                        <a:ea typeface="DengXian"/>
                        <a:cs typeface="Arial" panose="020B0604020202020204" pitchFamily="34"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b="0" u="none"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marL="0" marR="0" indent="0" algn="just"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kern="1200" dirty="0" smtClean="0">
                          <a:solidFill>
                            <a:schemeClr val="tx1"/>
                          </a:solidFill>
                          <a:effectLst/>
                          <a:latin typeface="+mn-lt"/>
                          <a:ea typeface="+mn-ea"/>
                          <a:cs typeface="Arial" panose="020B0604020202020204" pitchFamily="34" charset="0"/>
                        </a:rPr>
                        <a:t>Set</a:t>
                      </a:r>
                      <a:r>
                        <a:rPr lang="en-GB" sz="800" b="1" u="sng" kern="1200" baseline="0" dirty="0" smtClean="0">
                          <a:solidFill>
                            <a:schemeClr val="tx1"/>
                          </a:solidFill>
                          <a:effectLst/>
                          <a:latin typeface="+mn-lt"/>
                          <a:ea typeface="+mn-ea"/>
                          <a:cs typeface="Arial" panose="020B0604020202020204" pitchFamily="34" charset="0"/>
                        </a:rPr>
                        <a:t> Assignment Preparation For Component 3  Design &amp; Construction – Task 1 - </a:t>
                      </a:r>
                      <a:r>
                        <a:rPr lang="en-GB" sz="800" dirty="0" smtClean="0"/>
                        <a:t>Design brief Produce a Design brief for the design of the low-rise residential building, using the information provided in the appendix. The Design brief should show an understanding of how the client’s needs, lifestyle and budget will impact on the building design and take into account external design constraints, relative to the building’s location and scenario.</a:t>
                      </a:r>
                    </a:p>
                    <a:p>
                      <a:pPr marL="0" marR="0" indent="0" algn="just"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kern="1200" dirty="0" smtClean="0">
                          <a:solidFill>
                            <a:schemeClr val="tx1"/>
                          </a:solidFill>
                          <a:effectLst/>
                          <a:latin typeface="+mn-lt"/>
                          <a:ea typeface="DengXian"/>
                          <a:cs typeface="Arial" panose="020B0604020202020204" pitchFamily="34" charset="0"/>
                        </a:rPr>
                        <a:t>Task</a:t>
                      </a:r>
                      <a:r>
                        <a:rPr lang="en-GB" sz="800" b="1" u="sng" kern="1200" baseline="0" dirty="0" smtClean="0">
                          <a:solidFill>
                            <a:schemeClr val="tx1"/>
                          </a:solidFill>
                          <a:effectLst/>
                          <a:latin typeface="+mn-lt"/>
                          <a:ea typeface="DengXian"/>
                          <a:cs typeface="Arial" panose="020B0604020202020204" pitchFamily="34" charset="0"/>
                        </a:rPr>
                        <a:t> 2 - </a:t>
                      </a:r>
                      <a:r>
                        <a:rPr lang="en-GB" sz="800" dirty="0" smtClean="0"/>
                        <a:t>Produce a range of well-presented and annotated freehand sketches for the low-rise residential building that must address the client’s profile, requirements, needs and lifestyle, within the constraints of the site, the surrounding area and the client’s set budget.</a:t>
                      </a:r>
                      <a:endParaRPr lang="en-GB" sz="800" b="1" u="sng" kern="1200" baseline="0" dirty="0" smtClean="0">
                        <a:solidFill>
                          <a:schemeClr val="tx1"/>
                        </a:solidFill>
                        <a:effectLst/>
                        <a:latin typeface="+mn-lt"/>
                        <a:ea typeface="DengXian"/>
                        <a:cs typeface="Arial" panose="020B0604020202020204" pitchFamily="34"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1665140"/>
                  </a:ext>
                </a:extLst>
              </a:tr>
              <a:tr h="308116">
                <a:tc rowSpan="3">
                  <a:txBody>
                    <a:bodyPr/>
                    <a:lstStyle/>
                    <a:p>
                      <a:pPr marL="71755" marR="71755" algn="ctr">
                        <a:spcAft>
                          <a:spcPts val="0"/>
                        </a:spcAft>
                      </a:pPr>
                      <a:r>
                        <a:rPr lang="en-US" sz="800">
                          <a:solidFill>
                            <a:schemeClr val="tx1"/>
                          </a:solidFill>
                          <a:effectLst/>
                        </a:rPr>
                        <a:t>Cycle 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11/12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18/12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dirty="0">
                          <a:solidFill>
                            <a:schemeClr val="tx1"/>
                          </a:solidFill>
                          <a:effectLst/>
                        </a:rPr>
                        <a:t>W/C 08/01</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dirty="0">
                          <a:solidFill>
                            <a:schemeClr val="tx1"/>
                          </a:solidFill>
                          <a:effectLst/>
                        </a:rPr>
                        <a:t>W/C 15/01</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22/01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29/01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05/02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19/02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26/02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04/03</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11/03</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18/03</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08/04</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0306502"/>
                  </a:ext>
                </a:extLst>
              </a:tr>
              <a:tr h="335990">
                <a:tc vMerge="1">
                  <a:txBody>
                    <a:bodyPr/>
                    <a:lstStyle/>
                    <a:p>
                      <a:endParaRPr lang="en-GB"/>
                    </a:p>
                  </a:txBody>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200"/>
                        </a:spcBef>
                        <a:spcAft>
                          <a:spcPts val="200"/>
                        </a:spcAft>
                      </a:pPr>
                      <a:r>
                        <a:rPr lang="en-US" sz="7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200"/>
                        </a:spcBef>
                        <a:spcAft>
                          <a:spcPts val="200"/>
                        </a:spcAft>
                      </a:pPr>
                      <a:r>
                        <a:rPr lang="en-US" sz="600">
                          <a:solidFill>
                            <a:schemeClr val="tx1"/>
                          </a:solidFill>
                          <a:effectLst/>
                        </a:rPr>
                        <a:t>Training day 09/02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Data days 07/03 + 08/03</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8790448"/>
                  </a:ext>
                </a:extLst>
              </a:tr>
              <a:tr h="1413622">
                <a:tc vMerge="1">
                  <a:txBody>
                    <a:bodyPr/>
                    <a:lstStyle/>
                    <a:p>
                      <a:endParaRPr lang="en-GB"/>
                    </a:p>
                  </a:txBody>
                  <a:tcPr/>
                </a:tc>
                <a:tc gridSpan="2">
                  <a:txBody>
                    <a:bodyPr/>
                    <a:lstStyle/>
                    <a:p>
                      <a:pPr algn="l">
                        <a:spcBef>
                          <a:spcPts val="200"/>
                        </a:spcBef>
                        <a:spcAft>
                          <a:spcPts val="200"/>
                        </a:spcAft>
                      </a:pPr>
                      <a:r>
                        <a:rPr lang="en-GB" sz="800" dirty="0" smtClean="0">
                          <a:solidFill>
                            <a:schemeClr val="tx1"/>
                          </a:solidFill>
                          <a:effectLst/>
                          <a:latin typeface="+mj-lt"/>
                          <a:ea typeface="Cambria" panose="02040503050406030204" pitchFamily="18" charset="0"/>
                          <a:cs typeface="Times New Roman" panose="02020603050405020304" pitchFamily="18" charset="0"/>
                        </a:rPr>
                        <a:t>Component 2 Preparation</a:t>
                      </a:r>
                      <a:r>
                        <a:rPr lang="en-GB" sz="800" baseline="0" dirty="0" smtClean="0">
                          <a:solidFill>
                            <a:schemeClr val="tx1"/>
                          </a:solidFill>
                          <a:effectLst/>
                          <a:latin typeface="+mj-lt"/>
                          <a:ea typeface="Cambria" panose="02040503050406030204" pitchFamily="18" charset="0"/>
                          <a:cs typeface="Times New Roman" panose="02020603050405020304" pitchFamily="18" charset="0"/>
                        </a:rPr>
                        <a:t> (Cont.)</a:t>
                      </a: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marL="0" marR="0" indent="0" algn="just"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kern="1200" dirty="0" smtClean="0">
                          <a:solidFill>
                            <a:schemeClr val="tx1"/>
                          </a:solidFill>
                          <a:effectLst/>
                          <a:latin typeface="+mn-lt"/>
                          <a:ea typeface="+mn-ea"/>
                          <a:cs typeface="Arial" panose="020B0604020202020204" pitchFamily="34" charset="0"/>
                        </a:rPr>
                        <a:t>Set</a:t>
                      </a:r>
                      <a:r>
                        <a:rPr lang="en-GB" sz="800" b="1" u="sng" kern="1200" baseline="0" dirty="0" smtClean="0">
                          <a:solidFill>
                            <a:schemeClr val="tx1"/>
                          </a:solidFill>
                          <a:effectLst/>
                          <a:latin typeface="+mn-lt"/>
                          <a:ea typeface="+mn-ea"/>
                          <a:cs typeface="Arial" panose="020B0604020202020204" pitchFamily="34" charset="0"/>
                        </a:rPr>
                        <a:t> Assignment Preparation For Component 3  Design &amp; Construction – Task 1 - </a:t>
                      </a:r>
                      <a:r>
                        <a:rPr lang="en-GB" sz="800" dirty="0" smtClean="0"/>
                        <a:t>Design brief Produce a Design brief for the design of the low-rise residential building, using the information provided in the appendix. The Design brief should show an understanding of how the client’s needs, lifestyle and budget will impact on the building design and take into account external design constraints, relative to the building’s location and scenario.</a:t>
                      </a:r>
                    </a:p>
                    <a:p>
                      <a:pPr marL="0" marR="0" indent="0" algn="just"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kern="1200" dirty="0" smtClean="0">
                          <a:solidFill>
                            <a:schemeClr val="tx1"/>
                          </a:solidFill>
                          <a:effectLst/>
                          <a:latin typeface="+mn-lt"/>
                          <a:ea typeface="DengXian"/>
                          <a:cs typeface="Arial" panose="020B0604020202020204" pitchFamily="34" charset="0"/>
                        </a:rPr>
                        <a:t>Task</a:t>
                      </a:r>
                      <a:r>
                        <a:rPr lang="en-GB" sz="800" b="1" u="sng" kern="1200" baseline="0" dirty="0" smtClean="0">
                          <a:solidFill>
                            <a:schemeClr val="tx1"/>
                          </a:solidFill>
                          <a:effectLst/>
                          <a:latin typeface="+mn-lt"/>
                          <a:ea typeface="DengXian"/>
                          <a:cs typeface="Arial" panose="020B0604020202020204" pitchFamily="34" charset="0"/>
                        </a:rPr>
                        <a:t> 2 - </a:t>
                      </a:r>
                      <a:r>
                        <a:rPr lang="en-GB" sz="800" dirty="0" smtClean="0"/>
                        <a:t>Produce a range of well-presented and annotated freehand sketches for the low-rise residential building that must address the client’s profile, requirements, needs and lifestyle, within the constraints of the site, the surrounding area and the client’s set budget.</a:t>
                      </a:r>
                      <a:endParaRPr lang="en-GB" sz="800" b="1" u="sng" kern="1200" baseline="0" dirty="0" smtClean="0">
                        <a:solidFill>
                          <a:schemeClr val="tx1"/>
                        </a:solidFill>
                        <a:effectLst/>
                        <a:latin typeface="+mn-lt"/>
                        <a:ea typeface="DengXian"/>
                        <a:cs typeface="Arial" panose="020B0604020202020204" pitchFamily="34"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marL="0" marR="0" indent="0" algn="just"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kern="1200" dirty="0" smtClean="0">
                          <a:solidFill>
                            <a:schemeClr val="tx1"/>
                          </a:solidFill>
                          <a:effectLst/>
                          <a:latin typeface="+mn-lt"/>
                          <a:ea typeface="+mn-ea"/>
                          <a:cs typeface="Arial" panose="020B0604020202020204" pitchFamily="34" charset="0"/>
                        </a:rPr>
                        <a:t>Set</a:t>
                      </a:r>
                      <a:r>
                        <a:rPr lang="en-GB" sz="800" b="1" u="sng" kern="1200" baseline="0" dirty="0" smtClean="0">
                          <a:solidFill>
                            <a:schemeClr val="tx1"/>
                          </a:solidFill>
                          <a:effectLst/>
                          <a:latin typeface="+mn-lt"/>
                          <a:ea typeface="+mn-ea"/>
                          <a:cs typeface="Arial" panose="020B0604020202020204" pitchFamily="34" charset="0"/>
                        </a:rPr>
                        <a:t> Assignment Preparation For Component 3  Design &amp; Construction – Task 1 - </a:t>
                      </a:r>
                      <a:r>
                        <a:rPr lang="en-GB" sz="800" dirty="0" smtClean="0"/>
                        <a:t>Design brief Produce a Design brief for the design of the low-rise residential building, using the information provided in the appendix. The Design brief should show an understanding of how the client’s needs, lifestyle and budget will impact on the building design and take into account external design constraints, relative to the building’s location and scenario.</a:t>
                      </a:r>
                    </a:p>
                    <a:p>
                      <a:pPr marL="0" marR="0" indent="0" algn="just"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kern="1200" dirty="0" smtClean="0">
                          <a:solidFill>
                            <a:schemeClr val="tx1"/>
                          </a:solidFill>
                          <a:effectLst/>
                          <a:latin typeface="+mn-lt"/>
                          <a:ea typeface="DengXian"/>
                          <a:cs typeface="Arial" panose="020B0604020202020204" pitchFamily="34" charset="0"/>
                        </a:rPr>
                        <a:t>Task</a:t>
                      </a:r>
                      <a:r>
                        <a:rPr lang="en-GB" sz="800" b="1" u="sng" kern="1200" baseline="0" dirty="0" smtClean="0">
                          <a:solidFill>
                            <a:schemeClr val="tx1"/>
                          </a:solidFill>
                          <a:effectLst/>
                          <a:latin typeface="+mn-lt"/>
                          <a:ea typeface="DengXian"/>
                          <a:cs typeface="Arial" panose="020B0604020202020204" pitchFamily="34" charset="0"/>
                        </a:rPr>
                        <a:t> 2 - </a:t>
                      </a:r>
                      <a:r>
                        <a:rPr lang="en-GB" sz="800" dirty="0" smtClean="0"/>
                        <a:t>Produce a range of well-presented and annotated freehand sketches for the low-rise residential building that must address the client’s profile, requirements, needs and lifestyle, within the constraints of the site, the surrounding area and the client’s set budget.</a:t>
                      </a:r>
                      <a:endParaRPr lang="en-GB" sz="800" b="1" u="sng" kern="1200" baseline="0" dirty="0" smtClean="0">
                        <a:solidFill>
                          <a:schemeClr val="tx1"/>
                        </a:solidFill>
                        <a:effectLst/>
                        <a:latin typeface="+mn-lt"/>
                        <a:ea typeface="DengXian"/>
                        <a:cs typeface="Arial" panose="020B0604020202020204" pitchFamily="34" charset="0"/>
                      </a:endParaRPr>
                    </a:p>
                    <a:p>
                      <a:pPr algn="l">
                        <a:spcBef>
                          <a:spcPts val="200"/>
                        </a:spcBef>
                        <a:spcAft>
                          <a:spcPts val="200"/>
                        </a:spcAft>
                      </a:pPr>
                      <a:endParaRPr lang="en-GB" sz="800" kern="1200" dirty="0" smtClean="0">
                        <a:solidFill>
                          <a:schemeClr val="tx1"/>
                        </a:solidFill>
                        <a:effectLst/>
                        <a:latin typeface="+mn-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b="1" u="sng"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endParaRPr lang="en-GB" sz="800" b="1" u="sng"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8302391"/>
                  </a:ext>
                </a:extLst>
              </a:tr>
              <a:tr h="308116">
                <a:tc rowSpan="3">
                  <a:txBody>
                    <a:bodyPr/>
                    <a:lstStyle/>
                    <a:p>
                      <a:pPr marL="71755" marR="71755" algn="ctr">
                        <a:spcAft>
                          <a:spcPts val="0"/>
                        </a:spcAft>
                      </a:pPr>
                      <a:r>
                        <a:rPr lang="en-US" sz="800">
                          <a:solidFill>
                            <a:schemeClr val="tx1"/>
                          </a:solidFill>
                          <a:effectLst/>
                        </a:rPr>
                        <a:t>Cycle 3</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15/04</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22/04</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29/04</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06/05</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13/05</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dirty="0">
                          <a:solidFill>
                            <a:schemeClr val="tx1"/>
                          </a:solidFill>
                          <a:effectLst/>
                        </a:rPr>
                        <a:t>W/C 20/05</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03/06</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10/06</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17/06</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24/06</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01/07</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08/07</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15/07</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4545282"/>
                  </a:ext>
                </a:extLst>
              </a:tr>
              <a:tr h="408311">
                <a:tc vMerge="1">
                  <a:txBody>
                    <a:bodyPr/>
                    <a:lstStyle/>
                    <a:p>
                      <a:endParaRPr lang="en-GB"/>
                    </a:p>
                  </a:txBody>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s-E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s-E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May bank holiday 06/05</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200"/>
                        </a:spcBef>
                        <a:spcAft>
                          <a:spcPts val="200"/>
                        </a:spcAft>
                      </a:pPr>
                      <a:r>
                        <a:rPr lang="en-US" sz="6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Data day 19/07</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4502139"/>
                  </a:ext>
                </a:extLst>
              </a:tr>
              <a:tr h="1204591">
                <a:tc vMerge="1">
                  <a:txBody>
                    <a:bodyPr/>
                    <a:lstStyle/>
                    <a:p>
                      <a:endParaRPr lang="en-GB"/>
                    </a:p>
                  </a:txBody>
                  <a:tcPr/>
                </a:tc>
                <a:tc gridSpan="6">
                  <a:txBody>
                    <a:bodyPr/>
                    <a:lstStyle/>
                    <a:p>
                      <a:pPr marL="0" marR="0" indent="0" algn="just"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dirty="0" smtClean="0"/>
                        <a:t>.</a:t>
                      </a:r>
                      <a:r>
                        <a:rPr lang="en-GB" sz="800" b="1" u="sng" kern="1200" dirty="0" smtClean="0">
                          <a:solidFill>
                            <a:schemeClr val="tx1"/>
                          </a:solidFill>
                          <a:effectLst/>
                          <a:latin typeface="+mn-lt"/>
                          <a:ea typeface="+mn-ea"/>
                          <a:cs typeface="Arial" panose="020B0604020202020204" pitchFamily="34" charset="0"/>
                        </a:rPr>
                        <a:t>Set</a:t>
                      </a:r>
                      <a:r>
                        <a:rPr lang="en-GB" sz="800" b="1" u="sng" kern="1200" baseline="0" dirty="0" smtClean="0">
                          <a:solidFill>
                            <a:schemeClr val="tx1"/>
                          </a:solidFill>
                          <a:effectLst/>
                          <a:latin typeface="+mn-lt"/>
                          <a:ea typeface="+mn-ea"/>
                          <a:cs typeface="Arial" panose="020B0604020202020204" pitchFamily="34" charset="0"/>
                        </a:rPr>
                        <a:t> Assignment Preparation For Component 3  Design &amp; Construction – Task 1 - </a:t>
                      </a:r>
                      <a:r>
                        <a:rPr lang="en-GB" sz="800" dirty="0" smtClean="0"/>
                        <a:t>Design brief Produce a Design brief for the design of the low-rise residential building, using the information provided in the appendix. The Design brief should show an understanding of how the client’s needs, lifestyle and budget will impact on the building design and take into account external design constraints, relative to the building’s location and scenario.</a:t>
                      </a:r>
                    </a:p>
                    <a:p>
                      <a:pPr marL="0" marR="0" indent="0" algn="just"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kern="1200" dirty="0" smtClean="0">
                          <a:solidFill>
                            <a:schemeClr val="tx1"/>
                          </a:solidFill>
                          <a:effectLst/>
                          <a:latin typeface="+mn-lt"/>
                          <a:ea typeface="DengXian"/>
                          <a:cs typeface="Arial" panose="020B0604020202020204" pitchFamily="34" charset="0"/>
                        </a:rPr>
                        <a:t>Task</a:t>
                      </a:r>
                      <a:r>
                        <a:rPr lang="en-GB" sz="800" b="1" u="sng" kern="1200" baseline="0" dirty="0" smtClean="0">
                          <a:solidFill>
                            <a:schemeClr val="tx1"/>
                          </a:solidFill>
                          <a:effectLst/>
                          <a:latin typeface="+mn-lt"/>
                          <a:ea typeface="DengXian"/>
                          <a:cs typeface="Arial" panose="020B0604020202020204" pitchFamily="34" charset="0"/>
                        </a:rPr>
                        <a:t> 2 - </a:t>
                      </a:r>
                      <a:r>
                        <a:rPr lang="en-GB" sz="800" dirty="0" smtClean="0"/>
                        <a:t>Produce a range of well-presented and annotated freehand sketches for the low-rise residential building that must address the client’s profile, requirements, needs and lifestyle, within the constraints of the site, the surrounding area and the client’s set budget.</a:t>
                      </a:r>
                      <a:endParaRPr lang="en-GB" sz="800" b="1" u="sng" kern="1200" baseline="0" dirty="0" smtClean="0">
                        <a:solidFill>
                          <a:schemeClr val="tx1"/>
                        </a:solidFill>
                        <a:effectLst/>
                        <a:latin typeface="+mn-lt"/>
                        <a:ea typeface="DengXian"/>
                        <a:cs typeface="Arial" panose="020B0604020202020204" pitchFamily="34" charset="0"/>
                      </a:endParaRPr>
                    </a:p>
                    <a:p>
                      <a:pPr algn="l">
                        <a:spcBef>
                          <a:spcPts val="200"/>
                        </a:spcBef>
                        <a:spcAft>
                          <a:spcPts val="200"/>
                        </a:spcAft>
                      </a:pPr>
                      <a:endParaRPr lang="en-GB" sz="800" kern="1200" dirty="0" smtClean="0">
                        <a:solidFill>
                          <a:schemeClr val="tx1"/>
                        </a:solidFill>
                        <a:effectLst/>
                        <a:latin typeface="+mn-lt"/>
                        <a:ea typeface="Cambria" panose="02040503050406030204" pitchFamily="18" charset="0"/>
                        <a:cs typeface="Times New Roman" panose="02020603050405020304" pitchFamily="18" charset="0"/>
                      </a:endParaRPr>
                    </a:p>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a:txBody>
                    <a:bodyPr/>
                    <a:lstStyle/>
                    <a:p>
                      <a:pPr marL="0" marR="0" indent="0" algn="just"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kern="1200" dirty="0" smtClean="0">
                          <a:solidFill>
                            <a:schemeClr val="tx1"/>
                          </a:solidFill>
                          <a:effectLst/>
                          <a:latin typeface="+mn-lt"/>
                          <a:ea typeface="+mn-ea"/>
                          <a:cs typeface="Arial" panose="020B0604020202020204" pitchFamily="34" charset="0"/>
                        </a:rPr>
                        <a:t>Set</a:t>
                      </a:r>
                      <a:r>
                        <a:rPr lang="en-GB" sz="800" b="1" u="sng" kern="1200" baseline="0" dirty="0" smtClean="0">
                          <a:solidFill>
                            <a:schemeClr val="tx1"/>
                          </a:solidFill>
                          <a:effectLst/>
                          <a:latin typeface="+mn-lt"/>
                          <a:ea typeface="+mn-ea"/>
                          <a:cs typeface="Arial" panose="020B0604020202020204" pitchFamily="34" charset="0"/>
                        </a:rPr>
                        <a:t> Assignment Preparation For Component 3  Design &amp; Construction – Task 1 - </a:t>
                      </a:r>
                      <a:r>
                        <a:rPr lang="en-GB" sz="800" dirty="0" smtClean="0"/>
                        <a:t>Design brief Produce a Design brief for the design of the low-rise residential building, using the information provided in the appendix. The Design brief should show an understanding of how the client’s needs, lifestyle and budget will impact on the building design and take into account external design constraints, relative to the building’s location and scenario.</a:t>
                      </a:r>
                    </a:p>
                    <a:p>
                      <a:pPr marL="0" marR="0" indent="0" algn="just"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kern="1200" dirty="0" smtClean="0">
                          <a:solidFill>
                            <a:schemeClr val="tx1"/>
                          </a:solidFill>
                          <a:effectLst/>
                          <a:latin typeface="+mn-lt"/>
                          <a:ea typeface="DengXian"/>
                          <a:cs typeface="Arial" panose="020B0604020202020204" pitchFamily="34" charset="0"/>
                        </a:rPr>
                        <a:t>Task</a:t>
                      </a:r>
                      <a:r>
                        <a:rPr lang="en-GB" sz="800" b="1" u="sng" kern="1200" baseline="0" dirty="0" smtClean="0">
                          <a:solidFill>
                            <a:schemeClr val="tx1"/>
                          </a:solidFill>
                          <a:effectLst/>
                          <a:latin typeface="+mn-lt"/>
                          <a:ea typeface="DengXian"/>
                          <a:cs typeface="Arial" panose="020B0604020202020204" pitchFamily="34" charset="0"/>
                        </a:rPr>
                        <a:t> 2 - </a:t>
                      </a:r>
                      <a:r>
                        <a:rPr lang="en-GB" sz="800" dirty="0" smtClean="0"/>
                        <a:t>Produce a range of well-presented and annotated freehand sketches for the low-rise residential building that must address the client’s profile, requirements, needs and lifestyle, within the constraints of the site, the surrounding area and the client’s set budget.</a:t>
                      </a:r>
                      <a:endParaRPr lang="en-GB" sz="800" b="1" u="sng" kern="1200" baseline="0" dirty="0" smtClean="0">
                        <a:solidFill>
                          <a:schemeClr val="tx1"/>
                        </a:solidFill>
                        <a:effectLst/>
                        <a:latin typeface="+mn-lt"/>
                        <a:ea typeface="DengXian"/>
                        <a:cs typeface="Arial" panose="020B0604020202020204" pitchFamily="34" charset="0"/>
                      </a:endParaRPr>
                    </a:p>
                    <a:p>
                      <a:pPr algn="l">
                        <a:spcBef>
                          <a:spcPts val="200"/>
                        </a:spcBef>
                        <a:spcAft>
                          <a:spcPts val="200"/>
                        </a:spcAft>
                      </a:pPr>
                      <a:endParaRPr lang="en-GB" sz="800" kern="1200" dirty="0" smtClean="0">
                        <a:solidFill>
                          <a:schemeClr val="tx1"/>
                        </a:solidFill>
                        <a:effectLst/>
                        <a:latin typeface="+mn-lt"/>
                        <a:ea typeface="Cambria" panose="02040503050406030204" pitchFamily="18" charset="0"/>
                        <a:cs typeface="Times New Roman" panose="02020603050405020304" pitchFamily="18" charset="0"/>
                      </a:endParaRPr>
                    </a:p>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602575"/>
                  </a:ext>
                </a:extLst>
              </a:tr>
            </a:tbl>
          </a:graphicData>
        </a:graphic>
      </p:graphicFrame>
      <p:cxnSp>
        <p:nvCxnSpPr>
          <p:cNvPr id="9" name="Straight Connector 8"/>
          <p:cNvCxnSpPr/>
          <p:nvPr/>
        </p:nvCxnSpPr>
        <p:spPr>
          <a:xfrm>
            <a:off x="7856753" y="402164"/>
            <a:ext cx="16625" cy="2241456"/>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18046" y="2659562"/>
            <a:ext cx="13854" cy="206987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026687" y="2659562"/>
            <a:ext cx="13854" cy="206987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6219825" y="4691178"/>
            <a:ext cx="174" cy="1979644"/>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1176764" y="2659562"/>
            <a:ext cx="13854" cy="206987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42875" y="-11876"/>
            <a:ext cx="3812180" cy="461665"/>
          </a:xfrm>
          <a:prstGeom prst="rect">
            <a:avLst/>
          </a:prstGeom>
          <a:noFill/>
        </p:spPr>
        <p:txBody>
          <a:bodyPr wrap="square" rtlCol="0">
            <a:spAutoFit/>
          </a:bodyPr>
          <a:lstStyle/>
          <a:p>
            <a:r>
              <a:rPr lang="en-GB" sz="2400" spc="600" dirty="0" smtClean="0"/>
              <a:t>Year 10JL</a:t>
            </a:r>
            <a:endParaRPr lang="en-GB" sz="2400" spc="600" dirty="0"/>
          </a:p>
        </p:txBody>
      </p:sp>
    </p:spTree>
    <p:extLst>
      <p:ext uri="{BB962C8B-B14F-4D97-AF65-F5344CB8AC3E}">
        <p14:creationId xmlns:p14="http://schemas.microsoft.com/office/powerpoint/2010/main" val="1433123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91876893"/>
              </p:ext>
            </p:extLst>
          </p:nvPr>
        </p:nvGraphicFramePr>
        <p:xfrm>
          <a:off x="190500" y="402164"/>
          <a:ext cx="11808021" cy="6284229"/>
        </p:xfrm>
        <a:graphic>
          <a:graphicData uri="http://schemas.openxmlformats.org/drawingml/2006/table">
            <a:tbl>
              <a:tblPr firstRow="1" firstCol="1" bandRow="1" bandCol="1">
                <a:tableStyleId>{5C22544A-7EE6-4342-B048-85BDC9FD1C3A}</a:tableStyleId>
              </a:tblPr>
              <a:tblGrid>
                <a:gridCol w="270497">
                  <a:extLst>
                    <a:ext uri="{9D8B030D-6E8A-4147-A177-3AD203B41FA5}">
                      <a16:colId xmlns:a16="http://schemas.microsoft.com/office/drawing/2014/main" val="1911591944"/>
                    </a:ext>
                  </a:extLst>
                </a:gridCol>
                <a:gridCol w="958228">
                  <a:extLst>
                    <a:ext uri="{9D8B030D-6E8A-4147-A177-3AD203B41FA5}">
                      <a16:colId xmlns:a16="http://schemas.microsoft.com/office/drawing/2014/main" val="454966858"/>
                    </a:ext>
                  </a:extLst>
                </a:gridCol>
                <a:gridCol w="1000125">
                  <a:extLst>
                    <a:ext uri="{9D8B030D-6E8A-4147-A177-3AD203B41FA5}">
                      <a16:colId xmlns:a16="http://schemas.microsoft.com/office/drawing/2014/main" val="3069263338"/>
                    </a:ext>
                  </a:extLst>
                </a:gridCol>
                <a:gridCol w="990600">
                  <a:extLst>
                    <a:ext uri="{9D8B030D-6E8A-4147-A177-3AD203B41FA5}">
                      <a16:colId xmlns:a16="http://schemas.microsoft.com/office/drawing/2014/main" val="421663025"/>
                    </a:ext>
                  </a:extLst>
                </a:gridCol>
                <a:gridCol w="962025">
                  <a:extLst>
                    <a:ext uri="{9D8B030D-6E8A-4147-A177-3AD203B41FA5}">
                      <a16:colId xmlns:a16="http://schemas.microsoft.com/office/drawing/2014/main" val="2157291291"/>
                    </a:ext>
                  </a:extLst>
                </a:gridCol>
                <a:gridCol w="962574">
                  <a:extLst>
                    <a:ext uri="{9D8B030D-6E8A-4147-A177-3AD203B41FA5}">
                      <a16:colId xmlns:a16="http://schemas.microsoft.com/office/drawing/2014/main" val="3544910017"/>
                    </a:ext>
                  </a:extLst>
                </a:gridCol>
                <a:gridCol w="878485">
                  <a:extLst>
                    <a:ext uri="{9D8B030D-6E8A-4147-A177-3AD203B41FA5}">
                      <a16:colId xmlns:a16="http://schemas.microsoft.com/office/drawing/2014/main" val="447466396"/>
                    </a:ext>
                  </a:extLst>
                </a:gridCol>
                <a:gridCol w="825369">
                  <a:extLst>
                    <a:ext uri="{9D8B030D-6E8A-4147-A177-3AD203B41FA5}">
                      <a16:colId xmlns:a16="http://schemas.microsoft.com/office/drawing/2014/main" val="3657147849"/>
                    </a:ext>
                  </a:extLst>
                </a:gridCol>
                <a:gridCol w="826088">
                  <a:extLst>
                    <a:ext uri="{9D8B030D-6E8A-4147-A177-3AD203B41FA5}">
                      <a16:colId xmlns:a16="http://schemas.microsoft.com/office/drawing/2014/main" val="788640390"/>
                    </a:ext>
                  </a:extLst>
                </a:gridCol>
                <a:gridCol w="826088">
                  <a:extLst>
                    <a:ext uri="{9D8B030D-6E8A-4147-A177-3AD203B41FA5}">
                      <a16:colId xmlns:a16="http://schemas.microsoft.com/office/drawing/2014/main" val="3190720081"/>
                    </a:ext>
                  </a:extLst>
                </a:gridCol>
                <a:gridCol w="826088">
                  <a:extLst>
                    <a:ext uri="{9D8B030D-6E8A-4147-A177-3AD203B41FA5}">
                      <a16:colId xmlns:a16="http://schemas.microsoft.com/office/drawing/2014/main" val="2791839346"/>
                    </a:ext>
                  </a:extLst>
                </a:gridCol>
                <a:gridCol w="826088">
                  <a:extLst>
                    <a:ext uri="{9D8B030D-6E8A-4147-A177-3AD203B41FA5}">
                      <a16:colId xmlns:a16="http://schemas.microsoft.com/office/drawing/2014/main" val="4251864326"/>
                    </a:ext>
                  </a:extLst>
                </a:gridCol>
                <a:gridCol w="826088">
                  <a:extLst>
                    <a:ext uri="{9D8B030D-6E8A-4147-A177-3AD203B41FA5}">
                      <a16:colId xmlns:a16="http://schemas.microsoft.com/office/drawing/2014/main" val="2876439263"/>
                    </a:ext>
                  </a:extLst>
                </a:gridCol>
                <a:gridCol w="829678">
                  <a:extLst>
                    <a:ext uri="{9D8B030D-6E8A-4147-A177-3AD203B41FA5}">
                      <a16:colId xmlns:a16="http://schemas.microsoft.com/office/drawing/2014/main" val="2233982619"/>
                    </a:ext>
                  </a:extLst>
                </a:gridCol>
              </a:tblGrid>
              <a:tr h="370644">
                <a:tc>
                  <a:txBody>
                    <a:bodyPr/>
                    <a:lstStyle/>
                    <a:p>
                      <a:pPr algn="l">
                        <a:spcAft>
                          <a:spcPts val="0"/>
                        </a:spcAft>
                      </a:pPr>
                      <a:r>
                        <a:rPr lang="en-US" sz="800" dirty="0">
                          <a:solidFill>
                            <a:schemeClr val="tx1"/>
                          </a:solidFill>
                          <a:effectLst/>
                        </a:rPr>
                        <a:t> </a:t>
                      </a:r>
                      <a:endParaRPr lang="en-GB" sz="1000" dirty="0">
                        <a:solidFill>
                          <a:schemeClr val="tx1"/>
                        </a:solidFill>
                        <a:effectLst/>
                      </a:endParaRPr>
                    </a:p>
                    <a:p>
                      <a:pPr algn="l">
                        <a:spcAft>
                          <a:spcPts val="0"/>
                        </a:spcAft>
                      </a:pPr>
                      <a:r>
                        <a:rPr lang="en-US" sz="8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dirty="0">
                          <a:solidFill>
                            <a:schemeClr val="tx1"/>
                          </a:solidFill>
                          <a:effectLst/>
                        </a:rPr>
                        <a:t>Week 1</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dirty="0">
                          <a:solidFill>
                            <a:schemeClr val="tx1"/>
                          </a:solidFill>
                          <a:effectLst/>
                        </a:rPr>
                        <a:t>Week 3</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4</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5</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6</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7</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dirty="0">
                          <a:solidFill>
                            <a:schemeClr val="tx1"/>
                          </a:solidFill>
                          <a:effectLst/>
                        </a:rPr>
                        <a:t>Week 8</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9</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10</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12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800">
                          <a:solidFill>
                            <a:schemeClr val="tx1"/>
                          </a:solidFill>
                          <a:effectLst/>
                        </a:rPr>
                        <a:t>Week 13</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8454794"/>
                  </a:ext>
                </a:extLst>
              </a:tr>
              <a:tr h="308116">
                <a:tc rowSpan="3">
                  <a:txBody>
                    <a:bodyPr/>
                    <a:lstStyle/>
                    <a:p>
                      <a:pPr marL="71755" marR="71755" algn="ctr">
                        <a:spcAft>
                          <a:spcPts val="0"/>
                        </a:spcAft>
                      </a:pPr>
                      <a:r>
                        <a:rPr lang="en-US" sz="800">
                          <a:solidFill>
                            <a:schemeClr val="tx1"/>
                          </a:solidFill>
                          <a:effectLst/>
                        </a:rPr>
                        <a:t>Cycle 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dirty="0">
                          <a:solidFill>
                            <a:schemeClr val="tx1"/>
                          </a:solidFill>
                          <a:effectLst/>
                        </a:rPr>
                        <a:t>W/C 28/8</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04/09</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11/09</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18/09</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25/09</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02/10</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09/10</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dirty="0">
                          <a:solidFill>
                            <a:schemeClr val="tx1"/>
                          </a:solidFill>
                          <a:effectLst/>
                        </a:rPr>
                        <a:t>W/C 16/10</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06/11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13/11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20/11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27/11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04/12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1567155"/>
                  </a:ext>
                </a:extLst>
              </a:tr>
              <a:tr h="296063">
                <a:tc vMerge="1">
                  <a:txBody>
                    <a:bodyPr/>
                    <a:lstStyle/>
                    <a:p>
                      <a:endParaRPr lang="en-GB"/>
                    </a:p>
                  </a:txBody>
                  <a:tcPr/>
                </a:tc>
                <a:tc>
                  <a:txBody>
                    <a:bodyPr/>
                    <a:lstStyle/>
                    <a:p>
                      <a:pPr algn="l">
                        <a:spcBef>
                          <a:spcPts val="200"/>
                        </a:spcBef>
                        <a:spcAft>
                          <a:spcPts val="200"/>
                        </a:spcAft>
                      </a:pPr>
                      <a:r>
                        <a:rPr lang="en-US" sz="600" dirty="0">
                          <a:solidFill>
                            <a:schemeClr val="tx1"/>
                          </a:solidFill>
                          <a:effectLst/>
                        </a:rPr>
                        <a:t>Training days + 1 pupil day</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Data days 23/11 + 24/11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596813"/>
                  </a:ext>
                </a:extLst>
              </a:tr>
              <a:tr h="1266633">
                <a:tc vMerge="1">
                  <a:txBody>
                    <a:bodyPr/>
                    <a:lstStyle/>
                    <a:p>
                      <a:endParaRPr lang="en-GB"/>
                    </a:p>
                  </a:txBody>
                  <a:tcPr/>
                </a:tc>
                <a:tc gridSpan="8">
                  <a:txBody>
                    <a:bodyPr/>
                    <a:lstStyle/>
                    <a:p>
                      <a:pPr marL="0" marR="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dirty="0" smtClean="0">
                          <a:solidFill>
                            <a:schemeClr val="tx1"/>
                          </a:solidFill>
                          <a:effectLst/>
                          <a:latin typeface="+mj-lt"/>
                          <a:cs typeface="Arial" panose="020B0604020202020204" pitchFamily="34" charset="0"/>
                        </a:rPr>
                        <a:t>Set</a:t>
                      </a:r>
                      <a:r>
                        <a:rPr lang="en-GB" sz="800" b="1" u="sng" baseline="0" dirty="0" smtClean="0">
                          <a:solidFill>
                            <a:schemeClr val="tx1"/>
                          </a:solidFill>
                          <a:effectLst/>
                          <a:latin typeface="+mj-lt"/>
                          <a:cs typeface="Arial" panose="020B0604020202020204" pitchFamily="34" charset="0"/>
                        </a:rPr>
                        <a:t> Assignment Preparation – Task 1 - </a:t>
                      </a:r>
                      <a:r>
                        <a:rPr lang="en-GB" sz="800" dirty="0" smtClean="0"/>
                        <a:t>Design brief Produce a Design brief for the design of the low-rise residential building, using the information provided in the appendix. The Design brief should show an understanding of how the client’s needs, lifestyle and budget will impact on the building design and take into account external design constraints, relative to the building’s location and scenario.</a:t>
                      </a:r>
                    </a:p>
                    <a:p>
                      <a:pPr marL="0" marR="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lang="en-GB" sz="800" b="1" u="sng" dirty="0" smtClean="0">
                          <a:solidFill>
                            <a:schemeClr val="tx1"/>
                          </a:solidFill>
                          <a:effectLst/>
                          <a:latin typeface="+mj-lt"/>
                          <a:ea typeface="DengXian"/>
                          <a:cs typeface="Arial" panose="020B0604020202020204" pitchFamily="34" charset="0"/>
                        </a:rPr>
                        <a:t>Task</a:t>
                      </a:r>
                      <a:r>
                        <a:rPr lang="en-GB" sz="800" b="1" u="sng" baseline="0" dirty="0" smtClean="0">
                          <a:solidFill>
                            <a:schemeClr val="tx1"/>
                          </a:solidFill>
                          <a:effectLst/>
                          <a:latin typeface="+mj-lt"/>
                          <a:ea typeface="DengXian"/>
                          <a:cs typeface="Arial" panose="020B0604020202020204" pitchFamily="34" charset="0"/>
                        </a:rPr>
                        <a:t> 2 - </a:t>
                      </a:r>
                      <a:r>
                        <a:rPr lang="en-GB" sz="800" dirty="0" smtClean="0"/>
                        <a:t>Produce a range of well-presented and annotated freehand sketches for the low-rise residential building that must address the client’s profile, requirements, needs and lifestyle, within the constraints of the site, the surrounding area and the client’s set budget.</a:t>
                      </a:r>
                      <a:endParaRPr lang="en-GB" sz="800" b="1" u="sng" baseline="0" dirty="0" smtClean="0">
                        <a:solidFill>
                          <a:schemeClr val="tx1"/>
                        </a:solidFill>
                        <a:effectLst/>
                        <a:latin typeface="+mj-lt"/>
                        <a:ea typeface="DengXian"/>
                        <a:cs typeface="Arial" panose="020B0604020202020204" pitchFamily="34"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endParaRPr lang="en-GB" sz="800" dirty="0" smtClean="0">
                        <a:solidFill>
                          <a:schemeClr val="tx1"/>
                        </a:solidFill>
                        <a:effectLst/>
                        <a:latin typeface="+mj-lt"/>
                        <a:ea typeface="DengXian"/>
                        <a:cs typeface="Arial" panose="020B0604020202020204" pitchFamily="34"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kern="1200" dirty="0" smtClean="0">
                        <a:solidFill>
                          <a:schemeClr val="tx1"/>
                        </a:solidFill>
                        <a:effectLst/>
                        <a:latin typeface="+mj-lt"/>
                        <a:ea typeface="DengXian"/>
                        <a:cs typeface="Arial" panose="020B0604020202020204" pitchFamily="34"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b="0" u="none"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just">
                        <a:spcBef>
                          <a:spcPts val="200"/>
                        </a:spcBef>
                        <a:spcAft>
                          <a:spcPts val="200"/>
                        </a:spcAft>
                      </a:pPr>
                      <a:r>
                        <a:rPr lang="en-GB" sz="800" b="0" u="sng" dirty="0" smtClean="0">
                          <a:solidFill>
                            <a:schemeClr val="tx1"/>
                          </a:solidFill>
                          <a:effectLst/>
                          <a:latin typeface="+mj-lt"/>
                          <a:ea typeface="Cambria" panose="02040503050406030204" pitchFamily="18" charset="0"/>
                          <a:cs typeface="Times New Roman" panose="02020603050405020304" pitchFamily="18" charset="0"/>
                        </a:rPr>
                        <a:t>Set</a:t>
                      </a:r>
                      <a:r>
                        <a:rPr lang="en-GB" sz="800" b="0" u="sng" baseline="0" dirty="0" smtClean="0">
                          <a:solidFill>
                            <a:schemeClr val="tx1"/>
                          </a:solidFill>
                          <a:effectLst/>
                          <a:latin typeface="+mj-lt"/>
                          <a:ea typeface="Cambria" panose="02040503050406030204" pitchFamily="18" charset="0"/>
                          <a:cs typeface="Times New Roman" panose="02020603050405020304" pitchFamily="18" charset="0"/>
                        </a:rPr>
                        <a:t> Design Assignment Task 1 &amp;2</a:t>
                      </a:r>
                    </a:p>
                    <a:p>
                      <a:pPr algn="just">
                        <a:spcBef>
                          <a:spcPts val="200"/>
                        </a:spcBef>
                        <a:spcAft>
                          <a:spcPts val="200"/>
                        </a:spcAft>
                      </a:pPr>
                      <a:r>
                        <a:rPr lang="en-GB" sz="800" b="0" dirty="0" smtClean="0"/>
                        <a:t>The assignment for this component consists of two tasks. • In response to Task 1, learners will use their applied knowledge and understanding throughout this component in addition to the synoptic elements to produce a client brief by analysing information presented in a brief. • In response to Task 2, learners will demonstrate practical skills in sketching, projection and communication that have been developed in this component. They will produce a range of 2–3 sketches to clearly communicate a design solution that adheres to the design constraints and client information given to the learners</a:t>
                      </a:r>
                      <a:endParaRPr lang="en-GB" sz="800" b="0" u="sng"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1665140"/>
                  </a:ext>
                </a:extLst>
              </a:tr>
              <a:tr h="308116">
                <a:tc rowSpan="3">
                  <a:txBody>
                    <a:bodyPr/>
                    <a:lstStyle/>
                    <a:p>
                      <a:pPr marL="71755" marR="71755" algn="ctr">
                        <a:spcAft>
                          <a:spcPts val="0"/>
                        </a:spcAft>
                      </a:pPr>
                      <a:r>
                        <a:rPr lang="en-US" sz="800">
                          <a:solidFill>
                            <a:schemeClr val="tx1"/>
                          </a:solidFill>
                          <a:effectLst/>
                        </a:rPr>
                        <a:t>Cycle 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11/12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18/12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dirty="0">
                          <a:solidFill>
                            <a:schemeClr val="tx1"/>
                          </a:solidFill>
                          <a:effectLst/>
                        </a:rPr>
                        <a:t>W/C 08/01</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dirty="0">
                          <a:solidFill>
                            <a:schemeClr val="tx1"/>
                          </a:solidFill>
                          <a:effectLst/>
                        </a:rPr>
                        <a:t>W/C 15/01</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22/01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29/01</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05/02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19/02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dirty="0">
                          <a:solidFill>
                            <a:schemeClr val="tx1"/>
                          </a:solidFill>
                          <a:effectLst/>
                        </a:rPr>
                        <a:t>W/C 26/02</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04/03</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11/03</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dirty="0">
                          <a:solidFill>
                            <a:schemeClr val="tx1"/>
                          </a:solidFill>
                          <a:effectLst/>
                        </a:rPr>
                        <a:t>W/C 18/03</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700">
                          <a:solidFill>
                            <a:schemeClr val="tx1"/>
                          </a:solidFill>
                          <a:effectLst/>
                        </a:rPr>
                        <a:t>W/C 08/04</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0306502"/>
                  </a:ext>
                </a:extLst>
              </a:tr>
              <a:tr h="335990">
                <a:tc vMerge="1">
                  <a:txBody>
                    <a:bodyPr/>
                    <a:lstStyle/>
                    <a:p>
                      <a:endParaRPr lang="en-GB"/>
                    </a:p>
                  </a:txBody>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200"/>
                        </a:spcBef>
                        <a:spcAft>
                          <a:spcPts val="200"/>
                        </a:spcAft>
                      </a:pPr>
                      <a:r>
                        <a:rPr lang="en-US" sz="7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Bef>
                          <a:spcPts val="200"/>
                        </a:spcBef>
                        <a:spcAft>
                          <a:spcPts val="200"/>
                        </a:spcAft>
                      </a:pPr>
                      <a:r>
                        <a:rPr lang="en-US" sz="600">
                          <a:solidFill>
                            <a:schemeClr val="tx1"/>
                          </a:solidFill>
                          <a:effectLst/>
                        </a:rPr>
                        <a:t>Training day 09/02</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dirty="0">
                          <a:solidFill>
                            <a:schemeClr val="tx1"/>
                          </a:solidFill>
                          <a:effectLst/>
                        </a:rPr>
                        <a:t>Data days 07/03 + 08/03</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8790448"/>
                  </a:ext>
                </a:extLst>
              </a:tr>
              <a:tr h="1413622">
                <a:tc vMerge="1">
                  <a:txBody>
                    <a:bodyPr/>
                    <a:lstStyle/>
                    <a:p>
                      <a:endParaRPr lang="en-GB"/>
                    </a:p>
                  </a:txBody>
                  <a:tcPr/>
                </a:tc>
                <a:tc gridSpan="2">
                  <a:txBody>
                    <a:bodyPr/>
                    <a:lstStyle/>
                    <a:p>
                      <a:pPr algn="l">
                        <a:spcBef>
                          <a:spcPts val="200"/>
                        </a:spcBef>
                        <a:spcAft>
                          <a:spcPts val="200"/>
                        </a:spcAft>
                      </a:pPr>
                      <a:r>
                        <a:rPr lang="en-GB" sz="800" dirty="0" smtClean="0">
                          <a:solidFill>
                            <a:schemeClr val="tx1"/>
                          </a:solidFill>
                          <a:effectLst/>
                          <a:latin typeface="+mj-lt"/>
                          <a:ea typeface="Cambria" panose="02040503050406030204" pitchFamily="18" charset="0"/>
                          <a:cs typeface="Times New Roman" panose="02020603050405020304" pitchFamily="18" charset="0"/>
                        </a:rPr>
                        <a:t>Set Design Assignment (Cont.)</a:t>
                      </a: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0"/>
                        </a:spcBef>
                        <a:spcAft>
                          <a:spcPts val="0"/>
                        </a:spcAft>
                      </a:pPr>
                      <a:r>
                        <a:rPr lang="en-GB" sz="800" u="sng" kern="1200" dirty="0" smtClean="0">
                          <a:solidFill>
                            <a:schemeClr val="tx1"/>
                          </a:solidFill>
                          <a:effectLst/>
                          <a:latin typeface="+mn-lt"/>
                          <a:ea typeface="Cambria" panose="02040503050406030204" pitchFamily="18" charset="0"/>
                          <a:cs typeface="Times New Roman" panose="02020603050405020304" pitchFamily="18" charset="0"/>
                        </a:rPr>
                        <a:t>Preparation for the Examination</a:t>
                      </a:r>
                    </a:p>
                    <a:p>
                      <a:pPr algn="l">
                        <a:spcBef>
                          <a:spcPts val="0"/>
                        </a:spcBef>
                        <a:spcAft>
                          <a:spcPts val="0"/>
                        </a:spcAft>
                      </a:pPr>
                      <a:r>
                        <a:rPr lang="en-GB" sz="800" kern="1200" dirty="0" smtClean="0">
                          <a:solidFill>
                            <a:schemeClr val="tx1"/>
                          </a:solidFill>
                          <a:effectLst/>
                          <a:latin typeface="+mn-lt"/>
                          <a:ea typeface="Cambria" panose="02040503050406030204" pitchFamily="18" charset="0"/>
                          <a:cs typeface="Times New Roman" panose="02020603050405020304" pitchFamily="18" charset="0"/>
                        </a:rPr>
                        <a:t>This component will develop knowledge and understanding of processes, terminology used in the construction of the built environment. </a:t>
                      </a: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0"/>
                        </a:spcBef>
                        <a:spcAft>
                          <a:spcPts val="0"/>
                        </a:spcAft>
                      </a:pPr>
                      <a:r>
                        <a:rPr lang="en-GB" sz="800" u="sng" kern="1200" dirty="0" smtClean="0">
                          <a:solidFill>
                            <a:schemeClr val="tx1"/>
                          </a:solidFill>
                          <a:effectLst/>
                          <a:latin typeface="+mn-lt"/>
                          <a:ea typeface="Cambria" panose="02040503050406030204" pitchFamily="18" charset="0"/>
                          <a:cs typeface="Times New Roman" panose="02020603050405020304" pitchFamily="18" charset="0"/>
                        </a:rPr>
                        <a:t>Preparation for the Examination</a:t>
                      </a:r>
                    </a:p>
                    <a:p>
                      <a:pPr algn="l">
                        <a:spcBef>
                          <a:spcPts val="0"/>
                        </a:spcBef>
                        <a:spcAft>
                          <a:spcPts val="0"/>
                        </a:spcAft>
                      </a:pPr>
                      <a:r>
                        <a:rPr lang="en-GB" sz="800" kern="1200" dirty="0" smtClean="0">
                          <a:solidFill>
                            <a:schemeClr val="tx1"/>
                          </a:solidFill>
                          <a:effectLst/>
                          <a:latin typeface="+mn-lt"/>
                          <a:ea typeface="Cambria" panose="02040503050406030204" pitchFamily="18" charset="0"/>
                          <a:cs typeface="Times New Roman" panose="02020603050405020304" pitchFamily="18" charset="0"/>
                        </a:rPr>
                        <a:t>This component will develop knowledge and understanding of processes, terminology used in the construction of the built environment</a:t>
                      </a: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0"/>
                        </a:spcBef>
                        <a:spcAft>
                          <a:spcPts val="0"/>
                        </a:spcAft>
                      </a:pPr>
                      <a:r>
                        <a:rPr lang="en-GB" sz="800" u="sng" kern="1200" dirty="0" smtClean="0">
                          <a:solidFill>
                            <a:schemeClr val="tx1"/>
                          </a:solidFill>
                          <a:effectLst/>
                          <a:latin typeface="+mn-lt"/>
                          <a:ea typeface="Cambria" panose="02040503050406030204" pitchFamily="18" charset="0"/>
                          <a:cs typeface="Times New Roman" panose="02020603050405020304" pitchFamily="18" charset="0"/>
                        </a:rPr>
                        <a:t>Preparation for the Examination</a:t>
                      </a:r>
                    </a:p>
                    <a:p>
                      <a:pPr algn="l">
                        <a:spcBef>
                          <a:spcPts val="0"/>
                        </a:spcBef>
                        <a:spcAft>
                          <a:spcPts val="0"/>
                        </a:spcAft>
                      </a:pPr>
                      <a:r>
                        <a:rPr lang="en-GB" sz="800" kern="1200" dirty="0" smtClean="0">
                          <a:solidFill>
                            <a:schemeClr val="tx1"/>
                          </a:solidFill>
                          <a:effectLst/>
                          <a:latin typeface="+mn-lt"/>
                          <a:ea typeface="Cambria" panose="02040503050406030204" pitchFamily="18" charset="0"/>
                          <a:cs typeface="Times New Roman" panose="02020603050405020304" pitchFamily="18" charset="0"/>
                        </a:rPr>
                        <a:t>This component will develop knowledge and understanding of processes, terminology used in the construction of the built environment</a:t>
                      </a: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0"/>
                        </a:spcBef>
                        <a:spcAft>
                          <a:spcPts val="0"/>
                        </a:spcAft>
                      </a:pPr>
                      <a:r>
                        <a:rPr lang="en-GB" sz="800" u="sng" kern="1200" dirty="0" smtClean="0">
                          <a:solidFill>
                            <a:schemeClr val="tx1"/>
                          </a:solidFill>
                          <a:effectLst/>
                          <a:latin typeface="+mn-lt"/>
                          <a:ea typeface="Cambria" panose="02040503050406030204" pitchFamily="18" charset="0"/>
                          <a:cs typeface="Times New Roman" panose="02020603050405020304" pitchFamily="18" charset="0"/>
                        </a:rPr>
                        <a:t>Preparation for the Examination</a:t>
                      </a:r>
                    </a:p>
                    <a:p>
                      <a:pPr algn="l">
                        <a:spcBef>
                          <a:spcPts val="0"/>
                        </a:spcBef>
                        <a:spcAft>
                          <a:spcPts val="0"/>
                        </a:spcAft>
                      </a:pPr>
                      <a:r>
                        <a:rPr lang="en-GB" sz="800" kern="1200" dirty="0" smtClean="0">
                          <a:solidFill>
                            <a:schemeClr val="tx1"/>
                          </a:solidFill>
                          <a:effectLst/>
                          <a:latin typeface="+mn-lt"/>
                          <a:ea typeface="Cambria" panose="02040503050406030204" pitchFamily="18" charset="0"/>
                          <a:cs typeface="Times New Roman" panose="02020603050405020304" pitchFamily="18" charset="0"/>
                        </a:rPr>
                        <a:t>This component will develop knowledge and understanding of processes, terminology used in the construction of the built environment</a:t>
                      </a: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0"/>
                        </a:spcBef>
                        <a:spcAft>
                          <a:spcPts val="0"/>
                        </a:spcAft>
                      </a:pPr>
                      <a:r>
                        <a:rPr lang="en-GB" sz="800" u="sng" kern="1200" dirty="0" smtClean="0">
                          <a:solidFill>
                            <a:schemeClr val="tx1"/>
                          </a:solidFill>
                          <a:effectLst/>
                          <a:latin typeface="+mn-lt"/>
                          <a:ea typeface="Cambria" panose="02040503050406030204" pitchFamily="18" charset="0"/>
                          <a:cs typeface="Times New Roman" panose="02020603050405020304" pitchFamily="18" charset="0"/>
                        </a:rPr>
                        <a:t>Preparation for the Examination</a:t>
                      </a:r>
                    </a:p>
                    <a:p>
                      <a:pPr algn="l">
                        <a:spcBef>
                          <a:spcPts val="0"/>
                        </a:spcBef>
                        <a:spcAft>
                          <a:spcPts val="0"/>
                        </a:spcAft>
                      </a:pPr>
                      <a:r>
                        <a:rPr lang="en-GB" sz="800" kern="1200" dirty="0" smtClean="0">
                          <a:solidFill>
                            <a:schemeClr val="tx1"/>
                          </a:solidFill>
                          <a:effectLst/>
                          <a:latin typeface="+mn-lt"/>
                          <a:ea typeface="Cambria" panose="02040503050406030204" pitchFamily="18" charset="0"/>
                          <a:cs typeface="Times New Roman" panose="02020603050405020304" pitchFamily="18" charset="0"/>
                        </a:rPr>
                        <a:t>This component will develop knowledge and understanding of processes, terminology used in the construction of the built environment</a:t>
                      </a:r>
                      <a:endParaRPr lang="en-GB" sz="800" b="0" u="none" kern="1200" dirty="0" smtClean="0">
                        <a:solidFill>
                          <a:schemeClr val="tx1"/>
                        </a:solidFill>
                        <a:effectLst/>
                        <a:latin typeface="+mn-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0"/>
                        </a:spcBef>
                        <a:spcAft>
                          <a:spcPts val="0"/>
                        </a:spcAft>
                      </a:pPr>
                      <a:r>
                        <a:rPr lang="en-GB" sz="800" u="sng" kern="1200" dirty="0" smtClean="0">
                          <a:solidFill>
                            <a:schemeClr val="tx1"/>
                          </a:solidFill>
                          <a:effectLst/>
                          <a:latin typeface="+mn-lt"/>
                          <a:ea typeface="Cambria" panose="02040503050406030204" pitchFamily="18" charset="0"/>
                          <a:cs typeface="Times New Roman" panose="02020603050405020304" pitchFamily="18" charset="0"/>
                        </a:rPr>
                        <a:t>Preparation for the Examination</a:t>
                      </a:r>
                    </a:p>
                    <a:p>
                      <a:pPr algn="l">
                        <a:spcBef>
                          <a:spcPts val="0"/>
                        </a:spcBef>
                        <a:spcAft>
                          <a:spcPts val="0"/>
                        </a:spcAft>
                      </a:pPr>
                      <a:r>
                        <a:rPr lang="en-GB" sz="800" kern="1200" dirty="0" smtClean="0">
                          <a:solidFill>
                            <a:schemeClr val="tx1"/>
                          </a:solidFill>
                          <a:effectLst/>
                          <a:latin typeface="+mn-lt"/>
                          <a:ea typeface="Cambria" panose="02040503050406030204" pitchFamily="18" charset="0"/>
                          <a:cs typeface="Times New Roman" panose="02020603050405020304" pitchFamily="18" charset="0"/>
                        </a:rPr>
                        <a:t>This component will develop knowledge and understanding of processes, terminology used in the construction of the built environment</a:t>
                      </a: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0"/>
                        </a:spcBef>
                        <a:spcAft>
                          <a:spcPts val="0"/>
                        </a:spcAft>
                      </a:pPr>
                      <a:r>
                        <a:rPr lang="en-GB" sz="800" u="sng" kern="1200" dirty="0" smtClean="0">
                          <a:solidFill>
                            <a:schemeClr val="tx1"/>
                          </a:solidFill>
                          <a:effectLst/>
                          <a:latin typeface="+mn-lt"/>
                          <a:ea typeface="Cambria" panose="02040503050406030204" pitchFamily="18" charset="0"/>
                          <a:cs typeface="Times New Roman" panose="02020603050405020304" pitchFamily="18" charset="0"/>
                        </a:rPr>
                        <a:t>Preparation for the Examination</a:t>
                      </a:r>
                    </a:p>
                    <a:p>
                      <a:pPr algn="l">
                        <a:spcBef>
                          <a:spcPts val="0"/>
                        </a:spcBef>
                        <a:spcAft>
                          <a:spcPts val="0"/>
                        </a:spcAft>
                      </a:pPr>
                      <a:r>
                        <a:rPr lang="en-GB" sz="800" kern="1200" dirty="0" smtClean="0">
                          <a:solidFill>
                            <a:schemeClr val="tx1"/>
                          </a:solidFill>
                          <a:effectLst/>
                          <a:latin typeface="+mn-lt"/>
                          <a:ea typeface="Cambria" panose="02040503050406030204" pitchFamily="18" charset="0"/>
                          <a:cs typeface="Times New Roman" panose="02020603050405020304" pitchFamily="18" charset="0"/>
                        </a:rPr>
                        <a:t>This component will develop knowledge and understanding of processes, terminology used in the construction of the built environment</a:t>
                      </a: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0"/>
                        </a:spcBef>
                        <a:spcAft>
                          <a:spcPts val="0"/>
                        </a:spcAft>
                      </a:pPr>
                      <a:r>
                        <a:rPr lang="en-GB" sz="800" u="sng" kern="1200" dirty="0" smtClean="0">
                          <a:solidFill>
                            <a:schemeClr val="tx1"/>
                          </a:solidFill>
                          <a:effectLst/>
                          <a:latin typeface="+mn-lt"/>
                          <a:ea typeface="Cambria" panose="02040503050406030204" pitchFamily="18" charset="0"/>
                          <a:cs typeface="Times New Roman" panose="02020603050405020304" pitchFamily="18" charset="0"/>
                        </a:rPr>
                        <a:t>Preparation for the Examination</a:t>
                      </a:r>
                    </a:p>
                    <a:p>
                      <a:pPr algn="l">
                        <a:spcBef>
                          <a:spcPts val="0"/>
                        </a:spcBef>
                        <a:spcAft>
                          <a:spcPts val="0"/>
                        </a:spcAft>
                      </a:pPr>
                      <a:r>
                        <a:rPr lang="en-GB" sz="800" kern="1200" dirty="0" smtClean="0">
                          <a:solidFill>
                            <a:schemeClr val="tx1"/>
                          </a:solidFill>
                          <a:effectLst/>
                          <a:latin typeface="+mn-lt"/>
                          <a:ea typeface="Cambria" panose="02040503050406030204" pitchFamily="18" charset="0"/>
                          <a:cs typeface="Times New Roman" panose="02020603050405020304" pitchFamily="18" charset="0"/>
                        </a:rPr>
                        <a:t>This component will develop knowledge and understanding of processes, terminology used in the construction of the built environment</a:t>
                      </a: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0"/>
                        </a:spcBef>
                        <a:spcAft>
                          <a:spcPts val="0"/>
                        </a:spcAft>
                      </a:pPr>
                      <a:r>
                        <a:rPr lang="en-GB" sz="800" u="sng" kern="1200" dirty="0" smtClean="0">
                          <a:solidFill>
                            <a:schemeClr val="tx1"/>
                          </a:solidFill>
                          <a:effectLst/>
                          <a:latin typeface="+mn-lt"/>
                          <a:ea typeface="Cambria" panose="02040503050406030204" pitchFamily="18" charset="0"/>
                          <a:cs typeface="Times New Roman" panose="02020603050405020304" pitchFamily="18" charset="0"/>
                        </a:rPr>
                        <a:t>Preparation for the Examination</a:t>
                      </a:r>
                    </a:p>
                    <a:p>
                      <a:pPr algn="l">
                        <a:spcBef>
                          <a:spcPts val="0"/>
                        </a:spcBef>
                        <a:spcAft>
                          <a:spcPts val="0"/>
                        </a:spcAft>
                      </a:pPr>
                      <a:r>
                        <a:rPr lang="en-GB" sz="800" kern="1200" dirty="0" smtClean="0">
                          <a:solidFill>
                            <a:schemeClr val="tx1"/>
                          </a:solidFill>
                          <a:effectLst/>
                          <a:latin typeface="+mn-lt"/>
                          <a:ea typeface="Cambria" panose="02040503050406030204" pitchFamily="18" charset="0"/>
                          <a:cs typeface="Times New Roman" panose="02020603050405020304" pitchFamily="18" charset="0"/>
                        </a:rPr>
                        <a:t>This component will develop knowledge and understanding of processes, terminology used in the construction of the built environment</a:t>
                      </a:r>
                      <a:endParaRPr lang="en-GB" sz="800" b="1" u="sng"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0"/>
                        </a:spcBef>
                        <a:spcAft>
                          <a:spcPts val="0"/>
                        </a:spcAft>
                      </a:pPr>
                      <a:r>
                        <a:rPr lang="en-GB" sz="800" u="sng" kern="1200" dirty="0" smtClean="0">
                          <a:solidFill>
                            <a:schemeClr val="tx1"/>
                          </a:solidFill>
                          <a:effectLst/>
                          <a:latin typeface="+mn-lt"/>
                          <a:ea typeface="Cambria" panose="02040503050406030204" pitchFamily="18" charset="0"/>
                          <a:cs typeface="Times New Roman" panose="02020603050405020304" pitchFamily="18" charset="0"/>
                        </a:rPr>
                        <a:t>Preparation for the Examination</a:t>
                      </a:r>
                    </a:p>
                    <a:p>
                      <a:pPr algn="l">
                        <a:spcBef>
                          <a:spcPts val="0"/>
                        </a:spcBef>
                        <a:spcAft>
                          <a:spcPts val="0"/>
                        </a:spcAft>
                      </a:pPr>
                      <a:r>
                        <a:rPr lang="en-GB" sz="800" kern="1200" dirty="0" smtClean="0">
                          <a:solidFill>
                            <a:schemeClr val="tx1"/>
                          </a:solidFill>
                          <a:effectLst/>
                          <a:latin typeface="+mn-lt"/>
                          <a:ea typeface="Cambria" panose="02040503050406030204" pitchFamily="18" charset="0"/>
                          <a:cs typeface="Times New Roman" panose="02020603050405020304" pitchFamily="18" charset="0"/>
                        </a:rPr>
                        <a:t>This component will develop knowledge and understanding of processes, terminology used in the construction of the built environment</a:t>
                      </a:r>
                      <a:endParaRPr lang="en-GB" sz="800" b="1" u="sng"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8302391"/>
                  </a:ext>
                </a:extLst>
              </a:tr>
              <a:tr h="308116">
                <a:tc rowSpan="3">
                  <a:txBody>
                    <a:bodyPr/>
                    <a:lstStyle/>
                    <a:p>
                      <a:pPr marL="71755" marR="71755" algn="ctr">
                        <a:spcAft>
                          <a:spcPts val="0"/>
                        </a:spcAft>
                      </a:pPr>
                      <a:r>
                        <a:rPr lang="en-US" sz="800">
                          <a:solidFill>
                            <a:schemeClr val="tx1"/>
                          </a:solidFill>
                          <a:effectLst/>
                        </a:rPr>
                        <a:t>Cycle 3</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15/04</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22/04</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29/04</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06/05</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a:solidFill>
                            <a:schemeClr val="tx1"/>
                          </a:solidFill>
                          <a:effectLst/>
                        </a:rPr>
                        <a:t>W/C 13/05</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700" dirty="0">
                          <a:solidFill>
                            <a:schemeClr val="tx1"/>
                          </a:solidFill>
                          <a:effectLst/>
                        </a:rPr>
                        <a:t>W/C 20/05</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gridSpan="7">
                  <a:txBody>
                    <a:bodyPr/>
                    <a:lstStyle/>
                    <a:p>
                      <a:pPr algn="l">
                        <a:spcBef>
                          <a:spcPts val="200"/>
                        </a:spcBef>
                        <a:spcAft>
                          <a:spcPts val="200"/>
                        </a:spcAft>
                      </a:pP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pPr algn="l">
                        <a:spcBef>
                          <a:spcPts val="200"/>
                        </a:spcBef>
                        <a:spcAft>
                          <a:spcPts val="200"/>
                        </a:spcAft>
                      </a:pP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pPr algn="l">
                        <a:spcBef>
                          <a:spcPts val="200"/>
                        </a:spcBef>
                        <a:spcAft>
                          <a:spcPts val="200"/>
                        </a:spcAft>
                      </a:pP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pPr algn="l">
                        <a:spcAft>
                          <a:spcPts val="0"/>
                        </a:spcAft>
                      </a:pP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pPr algn="l">
                        <a:spcAft>
                          <a:spcPts val="0"/>
                        </a:spcAft>
                      </a:pP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pPr algn="l">
                        <a:spcAft>
                          <a:spcPts val="0"/>
                        </a:spcAft>
                      </a:pP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pPr algn="l">
                        <a:spcAft>
                          <a:spcPts val="0"/>
                        </a:spcAft>
                      </a:pP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4545282"/>
                  </a:ext>
                </a:extLst>
              </a:tr>
              <a:tr h="408311">
                <a:tc vMerge="1">
                  <a:txBody>
                    <a:bodyPr/>
                    <a:lstStyle/>
                    <a:p>
                      <a:endParaRPr lang="en-GB"/>
                    </a:p>
                  </a:txBody>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s-ES" sz="600" dirty="0">
                          <a:solidFill>
                            <a:schemeClr val="tx1"/>
                          </a:solidFill>
                          <a:effectLst/>
                        </a:rPr>
                        <a:t> </a:t>
                      </a: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s-E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May bank holiday 06/05</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200"/>
                        </a:spcBef>
                        <a:spcAft>
                          <a:spcPts val="200"/>
                        </a:spcAft>
                      </a:pPr>
                      <a:r>
                        <a:rPr lang="en-US" sz="600">
                          <a:solidFill>
                            <a:schemeClr val="tx1"/>
                          </a:solidFill>
                          <a:effectLst/>
                        </a:rPr>
                        <a:t> </a:t>
                      </a: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vMerge="1">
                  <a:txBody>
                    <a:bodyPr/>
                    <a:lstStyle/>
                    <a:p>
                      <a:pPr algn="l">
                        <a:spcBef>
                          <a:spcPts val="200"/>
                        </a:spcBef>
                        <a:spcAft>
                          <a:spcPts val="200"/>
                        </a:spcAft>
                      </a:pP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l">
                        <a:spcBef>
                          <a:spcPts val="200"/>
                        </a:spcBef>
                        <a:spcAft>
                          <a:spcPts val="200"/>
                        </a:spcAft>
                      </a:pP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ctr">
                        <a:spcBef>
                          <a:spcPts val="200"/>
                        </a:spcBef>
                        <a:spcAft>
                          <a:spcPts val="200"/>
                        </a:spcAft>
                      </a:pPr>
                      <a:endParaRPr lang="en-GB" sz="10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ctr">
                        <a:spcBef>
                          <a:spcPts val="200"/>
                        </a:spcBef>
                        <a:spcAft>
                          <a:spcPts val="200"/>
                        </a:spcAft>
                      </a:pP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l">
                        <a:spcBef>
                          <a:spcPts val="200"/>
                        </a:spcBef>
                        <a:spcAft>
                          <a:spcPts val="200"/>
                        </a:spcAft>
                      </a:pP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l">
                        <a:spcBef>
                          <a:spcPts val="200"/>
                        </a:spcBef>
                        <a:spcAft>
                          <a:spcPts val="200"/>
                        </a:spcAft>
                      </a:pP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l">
                        <a:spcBef>
                          <a:spcPts val="200"/>
                        </a:spcBef>
                        <a:spcAft>
                          <a:spcPts val="200"/>
                        </a:spcAft>
                      </a:pPr>
                      <a:endParaRPr lang="en-GB" sz="10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56784" marR="56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4502139"/>
                  </a:ext>
                </a:extLst>
              </a:tr>
              <a:tr h="1204591">
                <a:tc vMerge="1">
                  <a:txBody>
                    <a:bodyPr/>
                    <a:lstStyle/>
                    <a:p>
                      <a:endParaRPr lang="en-GB"/>
                    </a:p>
                  </a:txBody>
                  <a:tcPr/>
                </a:tc>
                <a:tc>
                  <a:txBody>
                    <a:bodyPr/>
                    <a:lstStyle/>
                    <a:p>
                      <a:pPr algn="l">
                        <a:spcBef>
                          <a:spcPts val="0"/>
                        </a:spcBef>
                        <a:spcAft>
                          <a:spcPts val="0"/>
                        </a:spcAft>
                      </a:pPr>
                      <a:r>
                        <a:rPr lang="en-GB" sz="800" u="sng" kern="1200" dirty="0" smtClean="0">
                          <a:solidFill>
                            <a:schemeClr val="tx1"/>
                          </a:solidFill>
                          <a:effectLst/>
                          <a:latin typeface="+mn-lt"/>
                          <a:ea typeface="Cambria" panose="02040503050406030204" pitchFamily="18" charset="0"/>
                          <a:cs typeface="Times New Roman" panose="02020603050405020304" pitchFamily="18" charset="0"/>
                        </a:rPr>
                        <a:t>Preparation for the Examination</a:t>
                      </a:r>
                    </a:p>
                    <a:p>
                      <a:pPr algn="l">
                        <a:spcBef>
                          <a:spcPts val="0"/>
                        </a:spcBef>
                        <a:spcAft>
                          <a:spcPts val="0"/>
                        </a:spcAft>
                      </a:pPr>
                      <a:r>
                        <a:rPr lang="en-GB" sz="800" kern="1200" dirty="0" smtClean="0">
                          <a:solidFill>
                            <a:schemeClr val="tx1"/>
                          </a:solidFill>
                          <a:effectLst/>
                          <a:latin typeface="+mn-lt"/>
                          <a:ea typeface="Cambria" panose="02040503050406030204" pitchFamily="18" charset="0"/>
                          <a:cs typeface="Times New Roman" panose="02020603050405020304" pitchFamily="18" charset="0"/>
                        </a:rPr>
                        <a:t>This component will develop knowledge and understanding of processes, terminology used in the construction of the built environment</a:t>
                      </a: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0"/>
                        </a:spcBef>
                        <a:spcAft>
                          <a:spcPts val="0"/>
                        </a:spcAft>
                      </a:pPr>
                      <a:r>
                        <a:rPr lang="en-GB" sz="800" u="sng" kern="1200" dirty="0" smtClean="0">
                          <a:solidFill>
                            <a:schemeClr val="tx1"/>
                          </a:solidFill>
                          <a:effectLst/>
                          <a:latin typeface="+mn-lt"/>
                          <a:ea typeface="Cambria" panose="02040503050406030204" pitchFamily="18" charset="0"/>
                          <a:cs typeface="Times New Roman" panose="02020603050405020304" pitchFamily="18" charset="0"/>
                        </a:rPr>
                        <a:t>Preparation for the Examination</a:t>
                      </a:r>
                    </a:p>
                    <a:p>
                      <a:pPr algn="l">
                        <a:spcBef>
                          <a:spcPts val="0"/>
                        </a:spcBef>
                        <a:spcAft>
                          <a:spcPts val="0"/>
                        </a:spcAft>
                      </a:pPr>
                      <a:r>
                        <a:rPr lang="en-GB" sz="800" kern="1200" dirty="0" smtClean="0">
                          <a:solidFill>
                            <a:schemeClr val="tx1"/>
                          </a:solidFill>
                          <a:effectLst/>
                          <a:latin typeface="+mn-lt"/>
                          <a:ea typeface="Cambria" panose="02040503050406030204" pitchFamily="18" charset="0"/>
                          <a:cs typeface="Times New Roman" panose="02020603050405020304" pitchFamily="18" charset="0"/>
                        </a:rPr>
                        <a:t>This component will develop knowledge and understanding of processes, terminology used in the construction of the built environment</a:t>
                      </a: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0"/>
                        </a:spcBef>
                        <a:spcAft>
                          <a:spcPts val="0"/>
                        </a:spcAft>
                      </a:pPr>
                      <a:r>
                        <a:rPr lang="en-GB" sz="800" u="sng" kern="1200" dirty="0" smtClean="0">
                          <a:solidFill>
                            <a:schemeClr val="tx1"/>
                          </a:solidFill>
                          <a:effectLst/>
                          <a:latin typeface="+mn-lt"/>
                          <a:ea typeface="Cambria" panose="02040503050406030204" pitchFamily="18" charset="0"/>
                          <a:cs typeface="Times New Roman" panose="02020603050405020304" pitchFamily="18" charset="0"/>
                        </a:rPr>
                        <a:t>Preparation for the Examination</a:t>
                      </a:r>
                    </a:p>
                    <a:p>
                      <a:pPr algn="l">
                        <a:spcBef>
                          <a:spcPts val="0"/>
                        </a:spcBef>
                        <a:spcAft>
                          <a:spcPts val="0"/>
                        </a:spcAft>
                      </a:pPr>
                      <a:r>
                        <a:rPr lang="en-GB" sz="800" kern="1200" dirty="0" smtClean="0">
                          <a:solidFill>
                            <a:schemeClr val="tx1"/>
                          </a:solidFill>
                          <a:effectLst/>
                          <a:latin typeface="+mn-lt"/>
                          <a:ea typeface="Cambria" panose="02040503050406030204" pitchFamily="18" charset="0"/>
                          <a:cs typeface="Times New Roman" panose="02020603050405020304" pitchFamily="18" charset="0"/>
                        </a:rPr>
                        <a:t>This component will develop knowledge and understanding of processes, terminology used in the construction of the built environment</a:t>
                      </a: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0"/>
                        </a:spcBef>
                        <a:spcAft>
                          <a:spcPts val="0"/>
                        </a:spcAft>
                      </a:pPr>
                      <a:r>
                        <a:rPr lang="en-GB" sz="800" u="sng" kern="1200" dirty="0" smtClean="0">
                          <a:solidFill>
                            <a:schemeClr val="tx1"/>
                          </a:solidFill>
                          <a:effectLst/>
                          <a:latin typeface="+mn-lt"/>
                          <a:ea typeface="Cambria" panose="02040503050406030204" pitchFamily="18" charset="0"/>
                          <a:cs typeface="Times New Roman" panose="02020603050405020304" pitchFamily="18" charset="0"/>
                        </a:rPr>
                        <a:t>Preparation for the Examination</a:t>
                      </a:r>
                    </a:p>
                    <a:p>
                      <a:pPr algn="l">
                        <a:spcBef>
                          <a:spcPts val="0"/>
                        </a:spcBef>
                        <a:spcAft>
                          <a:spcPts val="0"/>
                        </a:spcAft>
                      </a:pPr>
                      <a:r>
                        <a:rPr lang="en-GB" sz="800" kern="1200" dirty="0" smtClean="0">
                          <a:solidFill>
                            <a:schemeClr val="tx1"/>
                          </a:solidFill>
                          <a:effectLst/>
                          <a:latin typeface="+mn-lt"/>
                          <a:ea typeface="Cambria" panose="02040503050406030204" pitchFamily="18" charset="0"/>
                          <a:cs typeface="Times New Roman" panose="02020603050405020304" pitchFamily="18" charset="0"/>
                        </a:rPr>
                        <a:t>This component will develop knowledge and understanding of processes, terminology used in the construction of the built environment</a:t>
                      </a: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0"/>
                        </a:spcBef>
                        <a:spcAft>
                          <a:spcPts val="0"/>
                        </a:spcAft>
                      </a:pPr>
                      <a:r>
                        <a:rPr lang="en-GB" sz="800" u="sng" kern="1200" dirty="0" smtClean="0">
                          <a:solidFill>
                            <a:schemeClr val="tx1"/>
                          </a:solidFill>
                          <a:effectLst/>
                          <a:latin typeface="+mn-lt"/>
                          <a:ea typeface="Cambria" panose="02040503050406030204" pitchFamily="18" charset="0"/>
                          <a:cs typeface="Times New Roman" panose="02020603050405020304" pitchFamily="18" charset="0"/>
                        </a:rPr>
                        <a:t>Preparation for the Examination</a:t>
                      </a:r>
                    </a:p>
                    <a:p>
                      <a:pPr algn="l">
                        <a:spcBef>
                          <a:spcPts val="0"/>
                        </a:spcBef>
                        <a:spcAft>
                          <a:spcPts val="0"/>
                        </a:spcAft>
                      </a:pPr>
                      <a:r>
                        <a:rPr lang="en-GB" sz="800" kern="1200" dirty="0" smtClean="0">
                          <a:solidFill>
                            <a:schemeClr val="tx1"/>
                          </a:solidFill>
                          <a:effectLst/>
                          <a:latin typeface="+mn-lt"/>
                          <a:ea typeface="Cambria" panose="02040503050406030204" pitchFamily="18" charset="0"/>
                          <a:cs typeface="Times New Roman" panose="02020603050405020304" pitchFamily="18" charset="0"/>
                        </a:rPr>
                        <a:t>This component will develop knowledge and understanding of processes, terminology used in the construction of the built environment</a:t>
                      </a: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0"/>
                        </a:spcBef>
                        <a:spcAft>
                          <a:spcPts val="0"/>
                        </a:spcAft>
                      </a:pPr>
                      <a:r>
                        <a:rPr lang="en-GB" sz="800" u="sng" kern="1200" dirty="0" smtClean="0">
                          <a:solidFill>
                            <a:schemeClr val="tx1"/>
                          </a:solidFill>
                          <a:effectLst/>
                          <a:latin typeface="+mn-lt"/>
                          <a:ea typeface="Cambria" panose="02040503050406030204" pitchFamily="18" charset="0"/>
                          <a:cs typeface="Times New Roman" panose="02020603050405020304" pitchFamily="18" charset="0"/>
                        </a:rPr>
                        <a:t>Preparation for the Examination</a:t>
                      </a:r>
                    </a:p>
                    <a:p>
                      <a:pPr algn="l">
                        <a:spcBef>
                          <a:spcPts val="0"/>
                        </a:spcBef>
                        <a:spcAft>
                          <a:spcPts val="0"/>
                        </a:spcAft>
                      </a:pPr>
                      <a:r>
                        <a:rPr lang="en-GB" sz="800" kern="1200" dirty="0" smtClean="0">
                          <a:solidFill>
                            <a:schemeClr val="tx1"/>
                          </a:solidFill>
                          <a:effectLst/>
                          <a:latin typeface="+mn-lt"/>
                          <a:ea typeface="Cambria" panose="02040503050406030204" pitchFamily="18" charset="0"/>
                          <a:cs typeface="Times New Roman" panose="02020603050405020304" pitchFamily="18" charset="0"/>
                        </a:rPr>
                        <a:t>This component will develop knowledge and understanding of processes, </a:t>
                      </a: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v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l">
                        <a:spcBef>
                          <a:spcPts val="200"/>
                        </a:spcBef>
                        <a:spcAft>
                          <a:spcPts val="200"/>
                        </a:spcAft>
                      </a:pPr>
                      <a:endParaRPr lang="en-GB" sz="800" dirty="0">
                        <a:solidFill>
                          <a:schemeClr val="tx1"/>
                        </a:solidFill>
                        <a:effectLst/>
                        <a:latin typeface="+mj-lt"/>
                        <a:ea typeface="Cambria" panose="02040503050406030204" pitchFamily="18" charset="0"/>
                        <a:cs typeface="Times New Roman" panose="02020603050405020304" pitchFamily="18" charset="0"/>
                      </a:endParaRPr>
                    </a:p>
                  </a:txBody>
                  <a:tcPr marL="56784" marR="56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602575"/>
                  </a:ext>
                </a:extLst>
              </a:tr>
            </a:tbl>
          </a:graphicData>
        </a:graphic>
      </p:graphicFrame>
      <p:cxnSp>
        <p:nvCxnSpPr>
          <p:cNvPr id="9" name="Straight Connector 8"/>
          <p:cNvCxnSpPr/>
          <p:nvPr/>
        </p:nvCxnSpPr>
        <p:spPr>
          <a:xfrm>
            <a:off x="7856753" y="402164"/>
            <a:ext cx="16625" cy="2241456"/>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18046" y="2659562"/>
            <a:ext cx="13854" cy="206987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026687" y="2659562"/>
            <a:ext cx="13854" cy="206987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6219825" y="4691178"/>
            <a:ext cx="174" cy="1979644"/>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1176764" y="2659562"/>
            <a:ext cx="13854" cy="206987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42875" y="-11876"/>
            <a:ext cx="5123188" cy="461665"/>
          </a:xfrm>
          <a:prstGeom prst="rect">
            <a:avLst/>
          </a:prstGeom>
          <a:noFill/>
        </p:spPr>
        <p:txBody>
          <a:bodyPr wrap="square" rtlCol="0">
            <a:spAutoFit/>
          </a:bodyPr>
          <a:lstStyle/>
          <a:p>
            <a:r>
              <a:rPr lang="en-GB" sz="2400" spc="600" dirty="0" smtClean="0"/>
              <a:t>Year Eleven PAJ&amp; JL</a:t>
            </a:r>
            <a:endParaRPr lang="en-GB" sz="2400" spc="600" dirty="0"/>
          </a:p>
        </p:txBody>
      </p:sp>
    </p:spTree>
    <p:extLst>
      <p:ext uri="{BB962C8B-B14F-4D97-AF65-F5344CB8AC3E}">
        <p14:creationId xmlns:p14="http://schemas.microsoft.com/office/powerpoint/2010/main" val="2273189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820DE8649B30408BC088AEFAC7C4D2" ma:contentTypeVersion="5" ma:contentTypeDescription="Create a new document." ma:contentTypeScope="" ma:versionID="30101b5de2312d2f37d8cfaf51f9fe14">
  <xsd:schema xmlns:xsd="http://www.w3.org/2001/XMLSchema" xmlns:xs="http://www.w3.org/2001/XMLSchema" xmlns:p="http://schemas.microsoft.com/office/2006/metadata/properties" xmlns:ns2="13ef18e7-8872-4f9a-911a-cf9e675e1e77" xmlns:ns3="59bd01e3-93cf-46e1-9442-045ee2c0bacd" targetNamespace="http://schemas.microsoft.com/office/2006/metadata/properties" ma:root="true" ma:fieldsID="5f5c57751da3c53501c1aafb7339f9f1" ns2:_="" ns3:_="">
    <xsd:import namespace="13ef18e7-8872-4f9a-911a-cf9e675e1e77"/>
    <xsd:import namespace="59bd01e3-93cf-46e1-9442-045ee2c0bac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ef18e7-8872-4f9a-911a-cf9e675e1e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bd01e3-93cf-46e1-9442-045ee2c0bacd"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E02F96-1E71-45E3-B33A-DDE0E6ABAE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ef18e7-8872-4f9a-911a-cf9e675e1e77"/>
    <ds:schemaRef ds:uri="59bd01e3-93cf-46e1-9442-045ee2c0ba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32CF94A-10B8-44AF-A2BD-E24A51A68633}">
  <ds:schemaRefs>
    <ds:schemaRef ds:uri="13ef18e7-8872-4f9a-911a-cf9e675e1e77"/>
    <ds:schemaRef ds:uri="http://purl.org/dc/dcmitype/"/>
    <ds:schemaRef ds:uri="http://www.w3.org/XML/1998/namespace"/>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59bd01e3-93cf-46e1-9442-045ee2c0bacd"/>
    <ds:schemaRef ds:uri="http://purl.org/dc/terms/"/>
  </ds:schemaRefs>
</ds:datastoreItem>
</file>

<file path=customXml/itemProps3.xml><?xml version="1.0" encoding="utf-8"?>
<ds:datastoreItem xmlns:ds="http://schemas.openxmlformats.org/officeDocument/2006/customXml" ds:itemID="{C0B66DEF-707E-4D54-89AF-E7D54B9F2F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2672</TotalTime>
  <Words>2312</Words>
  <Application>Microsoft Office PowerPoint</Application>
  <PresentationFormat>Widescreen</PresentationFormat>
  <Paragraphs>347</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Cambria</vt:lpstr>
      <vt:lpstr>DengXian</vt:lpstr>
      <vt:lpstr>Times New Roman</vt:lpstr>
      <vt:lpstr>Office Theme</vt:lpstr>
      <vt:lpstr>PowerPoint Presentation</vt:lpstr>
      <vt:lpstr>PowerPoint Presentation</vt:lpstr>
      <vt:lpstr>PowerPoint Presentation</vt:lpstr>
      <vt:lpstr>PowerPoint Presentation</vt:lpstr>
    </vt:vector>
  </TitlesOfParts>
  <Company>Manchester Health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Dickinson</dc:creator>
  <cp:lastModifiedBy>Marian Flanagan</cp:lastModifiedBy>
  <cp:revision>128</cp:revision>
  <cp:lastPrinted>2022-11-08T08:55:47Z</cp:lastPrinted>
  <dcterms:created xsi:type="dcterms:W3CDTF">2022-06-09T10:35:32Z</dcterms:created>
  <dcterms:modified xsi:type="dcterms:W3CDTF">2023-10-20T08:33:16Z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0x010100AA820DE8649B30408BC088AEFAC7C4D2</vt:lpwstr>
  </property>
</Properties>
</file>