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3" r:id="rId5"/>
    <p:sldId id="267" r:id="rId6"/>
    <p:sldId id="268" r:id="rId7"/>
    <p:sldId id="262" r:id="rId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E3F9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3" autoAdjust="0"/>
    <p:restoredTop sz="94660"/>
  </p:normalViewPr>
  <p:slideViewPr>
    <p:cSldViewPr snapToGrid="0">
      <p:cViewPr varScale="1">
        <p:scale>
          <a:sx n="112" d="100"/>
          <a:sy n="112" d="100"/>
        </p:scale>
        <p:origin x="24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C35C55A-26AA-4472-98BE-49489916A91D}" type="datetimeFigureOut">
              <a:rPr lang="en-GB" smtClean="0"/>
              <a:t>20/10/2023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346405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C35C55A-26AA-4472-98BE-49489916A91D}" type="datetimeFigureOut">
              <a:rPr lang="en-GB" smtClean="0"/>
              <a:t>20/10/2023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184895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C35C55A-26AA-4472-98BE-49489916A91D}" type="datetimeFigureOut">
              <a:rPr lang="en-GB" smtClean="0"/>
              <a:t>20/10/2023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3523752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C35C55A-26AA-4472-98BE-49489916A91D}" type="datetimeFigureOut">
              <a:rPr lang="en-GB" smtClean="0"/>
              <a:t>20/10/2023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274509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35C55A-26AA-4472-98BE-49489916A91D}" type="datetimeFigureOut">
              <a:rPr lang="en-GB" smtClean="0"/>
              <a:t>20/10/2023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59923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C35C55A-26AA-4472-98BE-49489916A91D}" type="datetimeFigureOut">
              <a:rPr lang="en-GB" smtClean="0"/>
              <a:t>20/10/2023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1351886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C35C55A-26AA-4472-98BE-49489916A91D}" type="datetimeFigureOut">
              <a:rPr lang="en-GB" smtClean="0"/>
              <a:t>20/10/2023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80984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C35C55A-26AA-4472-98BE-49489916A91D}" type="datetimeFigureOut">
              <a:rPr lang="en-GB" smtClean="0"/>
              <a:t>20/10/2023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75123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35C55A-26AA-4472-98BE-49489916A91D}" type="datetimeFigureOut">
              <a:rPr lang="en-GB" smtClean="0"/>
              <a:t>20/10/2023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2415137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35C55A-26AA-4472-98BE-49489916A91D}" type="datetimeFigureOut">
              <a:rPr lang="en-GB" smtClean="0"/>
              <a:t>20/10/2023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3322404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35C55A-26AA-4472-98BE-49489916A91D}" type="datetimeFigureOut">
              <a:rPr lang="en-GB" smtClean="0"/>
              <a:t>20/10/2023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282EE5-880D-4928-AC04-57E3CF8A0FF9}" type="slidenum">
              <a:rPr lang="en-GB" smtClean="0"/>
              <a:t>‹#›</a:t>
            </a:fld>
            <a:endParaRPr lang="en-GB"/>
          </a:p>
        </p:txBody>
      </p:sp>
    </p:spTree>
    <p:extLst>
      <p:ext uri="{BB962C8B-B14F-4D97-AF65-F5344CB8AC3E}">
        <p14:creationId xmlns:p14="http://schemas.microsoft.com/office/powerpoint/2010/main" val="117626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5C55A-26AA-4472-98BE-49489916A91D}" type="datetimeFigureOut">
              <a:rPr lang="en-GB" smtClean="0"/>
              <a:t>20/10/2023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82EE5-880D-4928-AC04-57E3CF8A0FF9}" type="slidenum">
              <a:rPr lang="en-GB" smtClean="0"/>
              <a:t>‹#›</a:t>
            </a:fld>
            <a:endParaRPr lang="en-GB"/>
          </a:p>
        </p:txBody>
      </p:sp>
    </p:spTree>
    <p:extLst>
      <p:ext uri="{BB962C8B-B14F-4D97-AF65-F5344CB8AC3E}">
        <p14:creationId xmlns:p14="http://schemas.microsoft.com/office/powerpoint/2010/main" val="599584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0378" y="1439130"/>
            <a:ext cx="6858000" cy="3693319"/>
          </a:xfrm>
          <a:prstGeom prst="rect">
            <a:avLst/>
          </a:prstGeom>
          <a:noFill/>
        </p:spPr>
        <p:txBody>
          <a:bodyPr wrap="square" rtlCol="0">
            <a:spAutoFit/>
          </a:bodyPr>
          <a:lstStyle/>
          <a:p>
            <a:pPr algn="ctr"/>
            <a:r>
              <a:rPr lang="en-GB" sz="8800" b="1" dirty="0" smtClean="0"/>
              <a:t>Construction</a:t>
            </a:r>
          </a:p>
          <a:p>
            <a:pPr algn="ctr"/>
            <a:r>
              <a:rPr lang="en-GB" sz="13800" dirty="0" smtClean="0"/>
              <a:t>23/24</a:t>
            </a:r>
            <a:endParaRPr lang="en-GB" sz="13800" dirty="0"/>
          </a:p>
        </p:txBody>
      </p:sp>
    </p:spTree>
    <p:extLst>
      <p:ext uri="{BB962C8B-B14F-4D97-AF65-F5344CB8AC3E}">
        <p14:creationId xmlns:p14="http://schemas.microsoft.com/office/powerpoint/2010/main" val="61580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29982138"/>
              </p:ext>
            </p:extLst>
          </p:nvPr>
        </p:nvGraphicFramePr>
        <p:xfrm>
          <a:off x="190500" y="402164"/>
          <a:ext cx="11808021" cy="6295771"/>
        </p:xfrm>
        <a:graphic>
          <a:graphicData uri="http://schemas.openxmlformats.org/drawingml/2006/table">
            <a:tbl>
              <a:tblPr firstRow="1" firstCol="1" bandRow="1" bandCol="1">
                <a:tableStyleId>{5C22544A-7EE6-4342-B048-85BDC9FD1C3A}</a:tableStyleId>
              </a:tblPr>
              <a:tblGrid>
                <a:gridCol w="270497">
                  <a:extLst>
                    <a:ext uri="{9D8B030D-6E8A-4147-A177-3AD203B41FA5}">
                      <a16:colId xmlns:a16="http://schemas.microsoft.com/office/drawing/2014/main" val="1911591944"/>
                    </a:ext>
                  </a:extLst>
                </a:gridCol>
                <a:gridCol w="958228">
                  <a:extLst>
                    <a:ext uri="{9D8B030D-6E8A-4147-A177-3AD203B41FA5}">
                      <a16:colId xmlns:a16="http://schemas.microsoft.com/office/drawing/2014/main" val="454966858"/>
                    </a:ext>
                  </a:extLst>
                </a:gridCol>
                <a:gridCol w="1000125">
                  <a:extLst>
                    <a:ext uri="{9D8B030D-6E8A-4147-A177-3AD203B41FA5}">
                      <a16:colId xmlns:a16="http://schemas.microsoft.com/office/drawing/2014/main" val="3069263338"/>
                    </a:ext>
                  </a:extLst>
                </a:gridCol>
                <a:gridCol w="990600">
                  <a:extLst>
                    <a:ext uri="{9D8B030D-6E8A-4147-A177-3AD203B41FA5}">
                      <a16:colId xmlns:a16="http://schemas.microsoft.com/office/drawing/2014/main" val="421663025"/>
                    </a:ext>
                  </a:extLst>
                </a:gridCol>
                <a:gridCol w="962025">
                  <a:extLst>
                    <a:ext uri="{9D8B030D-6E8A-4147-A177-3AD203B41FA5}">
                      <a16:colId xmlns:a16="http://schemas.microsoft.com/office/drawing/2014/main" val="2157291291"/>
                    </a:ext>
                  </a:extLst>
                </a:gridCol>
                <a:gridCol w="962574">
                  <a:extLst>
                    <a:ext uri="{9D8B030D-6E8A-4147-A177-3AD203B41FA5}">
                      <a16:colId xmlns:a16="http://schemas.microsoft.com/office/drawing/2014/main" val="3544910017"/>
                    </a:ext>
                  </a:extLst>
                </a:gridCol>
                <a:gridCol w="878485">
                  <a:extLst>
                    <a:ext uri="{9D8B030D-6E8A-4147-A177-3AD203B41FA5}">
                      <a16:colId xmlns:a16="http://schemas.microsoft.com/office/drawing/2014/main" val="447466396"/>
                    </a:ext>
                  </a:extLst>
                </a:gridCol>
                <a:gridCol w="825369">
                  <a:extLst>
                    <a:ext uri="{9D8B030D-6E8A-4147-A177-3AD203B41FA5}">
                      <a16:colId xmlns:a16="http://schemas.microsoft.com/office/drawing/2014/main" val="3657147849"/>
                    </a:ext>
                  </a:extLst>
                </a:gridCol>
                <a:gridCol w="826088">
                  <a:extLst>
                    <a:ext uri="{9D8B030D-6E8A-4147-A177-3AD203B41FA5}">
                      <a16:colId xmlns:a16="http://schemas.microsoft.com/office/drawing/2014/main" val="788640390"/>
                    </a:ext>
                  </a:extLst>
                </a:gridCol>
                <a:gridCol w="826088">
                  <a:extLst>
                    <a:ext uri="{9D8B030D-6E8A-4147-A177-3AD203B41FA5}">
                      <a16:colId xmlns:a16="http://schemas.microsoft.com/office/drawing/2014/main" val="3190720081"/>
                    </a:ext>
                  </a:extLst>
                </a:gridCol>
                <a:gridCol w="826088">
                  <a:extLst>
                    <a:ext uri="{9D8B030D-6E8A-4147-A177-3AD203B41FA5}">
                      <a16:colId xmlns:a16="http://schemas.microsoft.com/office/drawing/2014/main" val="2791839346"/>
                    </a:ext>
                  </a:extLst>
                </a:gridCol>
                <a:gridCol w="826088">
                  <a:extLst>
                    <a:ext uri="{9D8B030D-6E8A-4147-A177-3AD203B41FA5}">
                      <a16:colId xmlns:a16="http://schemas.microsoft.com/office/drawing/2014/main" val="4251864326"/>
                    </a:ext>
                  </a:extLst>
                </a:gridCol>
                <a:gridCol w="826088">
                  <a:extLst>
                    <a:ext uri="{9D8B030D-6E8A-4147-A177-3AD203B41FA5}">
                      <a16:colId xmlns:a16="http://schemas.microsoft.com/office/drawing/2014/main" val="2876439263"/>
                    </a:ext>
                  </a:extLst>
                </a:gridCol>
                <a:gridCol w="829678">
                  <a:extLst>
                    <a:ext uri="{9D8B030D-6E8A-4147-A177-3AD203B41FA5}">
                      <a16:colId xmlns:a16="http://schemas.microsoft.com/office/drawing/2014/main" val="2233982619"/>
                    </a:ext>
                  </a:extLst>
                </a:gridCol>
              </a:tblGrid>
              <a:tr h="370644">
                <a:tc>
                  <a:txBody>
                    <a:bodyPr/>
                    <a:lstStyle/>
                    <a:p>
                      <a:pPr algn="l">
                        <a:spcAft>
                          <a:spcPts val="0"/>
                        </a:spcAft>
                      </a:pPr>
                      <a:r>
                        <a:rPr lang="en-US" sz="800" dirty="0">
                          <a:solidFill>
                            <a:schemeClr val="tx1"/>
                          </a:solidFill>
                          <a:effectLst/>
                        </a:rPr>
                        <a:t> </a:t>
                      </a:r>
                      <a:endParaRPr lang="en-GB" sz="1000" dirty="0">
                        <a:solidFill>
                          <a:schemeClr val="tx1"/>
                        </a:solidFill>
                        <a:effectLst/>
                      </a:endParaRPr>
                    </a:p>
                    <a:p>
                      <a:pPr algn="l">
                        <a:spcAft>
                          <a:spcPts val="0"/>
                        </a:spcAft>
                      </a:pPr>
                      <a:r>
                        <a:rPr lang="en-US" sz="8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3</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8</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8454794"/>
                  </a:ext>
                </a:extLst>
              </a:tr>
              <a:tr h="308116">
                <a:tc rowSpan="3">
                  <a:txBody>
                    <a:bodyPr/>
                    <a:lstStyle/>
                    <a:p>
                      <a:pPr marL="71755" marR="71755" algn="ctr">
                        <a:spcAft>
                          <a:spcPts val="0"/>
                        </a:spcAft>
                      </a:pPr>
                      <a:r>
                        <a:rPr lang="en-US" sz="800">
                          <a:solidFill>
                            <a:schemeClr val="tx1"/>
                          </a:solidFill>
                          <a:effectLst/>
                        </a:rPr>
                        <a:t>Cycle 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dirty="0">
                          <a:solidFill>
                            <a:schemeClr val="tx1"/>
                          </a:solidFill>
                          <a:effectLst/>
                        </a:rPr>
                        <a:t>W/C 28/8</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11/09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18/09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25/09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02/10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09/10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dirty="0">
                          <a:solidFill>
                            <a:schemeClr val="tx1"/>
                          </a:solidFill>
                          <a:effectLst/>
                        </a:rPr>
                        <a:t>W/C 16/10</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06/11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13/11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20/11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27/11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1567155"/>
                  </a:ext>
                </a:extLst>
              </a:tr>
              <a:tr h="296063">
                <a:tc vMerge="1">
                  <a:txBody>
                    <a:bodyPr/>
                    <a:lstStyle/>
                    <a:p>
                      <a:endParaRPr lang="en-GB"/>
                    </a:p>
                  </a:txBody>
                  <a:tcPr/>
                </a:tc>
                <a:tc>
                  <a:txBody>
                    <a:bodyPr/>
                    <a:lstStyle/>
                    <a:p>
                      <a:pPr algn="l">
                        <a:spcBef>
                          <a:spcPts val="200"/>
                        </a:spcBef>
                        <a:spcAft>
                          <a:spcPts val="200"/>
                        </a:spcAft>
                      </a:pPr>
                      <a:r>
                        <a:rPr lang="en-US" sz="600" dirty="0">
                          <a:solidFill>
                            <a:schemeClr val="tx1"/>
                          </a:solidFill>
                          <a:effectLst/>
                        </a:rPr>
                        <a:t>Training days + 1 pupil day</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Data days 23/11 + 24/11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596813"/>
                  </a:ext>
                </a:extLst>
              </a:tr>
              <a:tr h="1266633">
                <a:tc vMerge="1">
                  <a:txBody>
                    <a:bodyPr/>
                    <a:lstStyle/>
                    <a:p>
                      <a:endParaRPr lang="en-GB"/>
                    </a:p>
                  </a:txBody>
                  <a:tcPr/>
                </a:tc>
                <a:tc gridSpan="8">
                  <a:txBody>
                    <a:bodyPr/>
                    <a:lstStyle/>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dirty="0" smtClean="0"/>
                        <a:t>PREPARATION for Component</a:t>
                      </a:r>
                      <a:r>
                        <a:rPr lang="en-GB" sz="800" b="1" u="sng" baseline="0" dirty="0" smtClean="0"/>
                        <a:t> 2 - Construction in Practice </a:t>
                      </a:r>
                      <a:r>
                        <a:rPr lang="en-GB" sz="800" b="1" u="sng" dirty="0" smtClean="0"/>
                        <a:t> Pre</a:t>
                      </a:r>
                      <a:r>
                        <a:rPr lang="en-GB" sz="800" b="1" u="sng" baseline="0" dirty="0" smtClean="0"/>
                        <a:t> set Assignment - </a:t>
                      </a:r>
                      <a:r>
                        <a:rPr lang="en-GB" sz="800" b="1" u="sng" dirty="0" smtClean="0"/>
                        <a:t> assignment for this component consists of three tasks. </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dirty="0" smtClean="0"/>
                        <a:t>Produce a risk assessment for the production of the practical outcome in the workshop environment where your practical outcome will be produced.</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dirty="0" smtClean="0"/>
                        <a:t>Constructing a practical outcome Using the project brief in the appendix, construct the product for your chosen craft area. Throughout this task, you must demonstrate that you can work safely in a workshop environment</a:t>
                      </a:r>
                      <a:endParaRPr lang="en-GB" sz="800" b="1" u="sng" dirty="0" smtClean="0"/>
                    </a:p>
                    <a:p>
                      <a:pPr marL="0" marR="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endParaRPr lang="en-GB" sz="8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endParaRPr lang="en-GB" sz="8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kern="12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b="0" u="none"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dirty="0" smtClean="0"/>
                        <a:t>PREPARATION for Component</a:t>
                      </a:r>
                      <a:r>
                        <a:rPr lang="en-GB" sz="800" b="1" u="sng" baseline="0" dirty="0" smtClean="0"/>
                        <a:t> 2 - Construction in Practice </a:t>
                      </a:r>
                      <a:r>
                        <a:rPr lang="en-GB" sz="800" b="1" u="sng" dirty="0" smtClean="0"/>
                        <a:t> Pre</a:t>
                      </a:r>
                      <a:r>
                        <a:rPr lang="en-GB" sz="800" b="1" u="sng" baseline="0" dirty="0" smtClean="0"/>
                        <a:t> set Assignment - </a:t>
                      </a:r>
                      <a:r>
                        <a:rPr lang="en-GB" sz="800" b="1" u="sng" dirty="0" smtClean="0"/>
                        <a:t> assignment for this component consists of three tasks. </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dirty="0" smtClean="0"/>
                        <a:t>Produce a risk assessment for the production of the practical outcome in the workshop environment where your practical outcome will be produced.</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dirty="0" smtClean="0"/>
                        <a:t>Constructing a practical outcome Using the project brief in the appendix, construct the product for your chosen craft area. Throughout this task, you must demonstrate that you can work safely in a workshop environment</a:t>
                      </a:r>
                      <a:endParaRPr lang="en-GB" sz="800" b="1" u="sng" dirty="0" smtClean="0"/>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1665140"/>
                  </a:ext>
                </a:extLst>
              </a:tr>
              <a:tr h="308116">
                <a:tc rowSpan="3">
                  <a:txBody>
                    <a:bodyPr/>
                    <a:lstStyle/>
                    <a:p>
                      <a:pPr marL="71755" marR="71755" algn="ctr">
                        <a:spcAft>
                          <a:spcPts val="0"/>
                        </a:spcAft>
                      </a:pPr>
                      <a:r>
                        <a:rPr lang="en-US" sz="800">
                          <a:solidFill>
                            <a:schemeClr val="tx1"/>
                          </a:solidFill>
                          <a:effectLst/>
                        </a:rPr>
                        <a:t>Cycle 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11/12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18/12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08/01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15/01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22/01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29/01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05/02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19/02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26/02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11/03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18/03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08/04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0306502"/>
                  </a:ext>
                </a:extLst>
              </a:tr>
              <a:tr h="335990">
                <a:tc vMerge="1">
                  <a:txBody>
                    <a:bodyPr/>
                    <a:lstStyle/>
                    <a:p>
                      <a:endParaRPr lang="en-GB"/>
                    </a:p>
                  </a:txBody>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7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600">
                          <a:solidFill>
                            <a:schemeClr val="tx1"/>
                          </a:solidFill>
                          <a:effectLst/>
                        </a:rPr>
                        <a:t>Training day 09/02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Data days 07/03 + 08/03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8790448"/>
                  </a:ext>
                </a:extLst>
              </a:tr>
              <a:tr h="1413622">
                <a:tc vMerge="1">
                  <a:txBody>
                    <a:bodyPr/>
                    <a:lstStyle/>
                    <a:p>
                      <a:endParaRPr lang="en-GB"/>
                    </a:p>
                  </a:txBody>
                  <a:tcPr/>
                </a:tc>
                <a:tc gridSpan="2">
                  <a:txBody>
                    <a:bodyPr/>
                    <a:lstStyle/>
                    <a:p>
                      <a:pPr algn="l">
                        <a:spcBef>
                          <a:spcPts val="200"/>
                        </a:spcBef>
                        <a:spcAft>
                          <a:spcPts val="200"/>
                        </a:spcAft>
                      </a:pPr>
                      <a:r>
                        <a:rPr lang="en-GB" sz="800" dirty="0" smtClean="0">
                          <a:solidFill>
                            <a:schemeClr val="tx1"/>
                          </a:solidFill>
                          <a:effectLst/>
                          <a:latin typeface="+mj-lt"/>
                          <a:ea typeface="Cambria" panose="02040503050406030204" pitchFamily="18" charset="0"/>
                          <a:cs typeface="Times New Roman" panose="02020603050405020304" pitchFamily="18" charset="0"/>
                        </a:rPr>
                        <a:t>Component 2 Preparation</a:t>
                      </a:r>
                      <a:r>
                        <a:rPr lang="en-GB" sz="800" baseline="0" dirty="0" smtClean="0">
                          <a:solidFill>
                            <a:schemeClr val="tx1"/>
                          </a:solidFill>
                          <a:effectLst/>
                          <a:latin typeface="+mj-lt"/>
                          <a:ea typeface="Cambria" panose="02040503050406030204" pitchFamily="18" charset="0"/>
                          <a:cs typeface="Times New Roman" panose="02020603050405020304" pitchFamily="18" charset="0"/>
                        </a:rPr>
                        <a:t> (Cont.)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dirty="0" smtClean="0"/>
                        <a:t>PREPARATION for Component</a:t>
                      </a:r>
                      <a:r>
                        <a:rPr lang="en-GB" sz="800" b="1" u="sng" baseline="0" dirty="0" smtClean="0"/>
                        <a:t> 2 - Construction in Practice </a:t>
                      </a:r>
                      <a:r>
                        <a:rPr lang="en-GB" sz="800" b="1" u="sng" dirty="0" smtClean="0"/>
                        <a:t> Pre</a:t>
                      </a:r>
                      <a:r>
                        <a:rPr lang="en-GB" sz="800" b="1" u="sng" baseline="0" dirty="0" smtClean="0"/>
                        <a:t> set Assignment - </a:t>
                      </a:r>
                      <a:r>
                        <a:rPr lang="en-GB" sz="800" b="1" u="sng" dirty="0" smtClean="0"/>
                        <a:t> assignment for this component consists of three tasks. </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dirty="0" smtClean="0"/>
                        <a:t>Produce a risk assessment for the production of the practical outcome in the workshop environment where your practical outcome will be produced.</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dirty="0" smtClean="0"/>
                        <a:t>Constructing a practical outcome Using the project brief in the appendix, construct the product for your chosen craft area. Throughout this task, you must demonstrate that you can work safely in a workshop environment</a:t>
                      </a:r>
                      <a:endParaRPr lang="en-GB" sz="800" b="1" u="sng" dirty="0" smtClean="0"/>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just">
                        <a:spcBef>
                          <a:spcPts val="200"/>
                        </a:spcBef>
                        <a:spcAft>
                          <a:spcPts val="200"/>
                        </a:spcAft>
                      </a:pPr>
                      <a:r>
                        <a:rPr lang="en-GB" sz="800" b="1" u="sng" dirty="0" smtClean="0"/>
                        <a:t>Unit</a:t>
                      </a:r>
                      <a:r>
                        <a:rPr lang="en-GB" sz="800" b="1" u="sng" baseline="0" dirty="0" smtClean="0"/>
                        <a:t> 2 Construction in Practice </a:t>
                      </a:r>
                      <a:r>
                        <a:rPr lang="en-GB" sz="800" b="1" u="sng" dirty="0" smtClean="0"/>
                        <a:t> Pre</a:t>
                      </a:r>
                      <a:r>
                        <a:rPr lang="en-GB" sz="800" b="1" u="sng" baseline="0" dirty="0" smtClean="0"/>
                        <a:t> set Assignment - </a:t>
                      </a:r>
                      <a:r>
                        <a:rPr lang="en-GB" sz="800" b="1" u="sng" dirty="0" smtClean="0"/>
                        <a:t> assignment for this component consists of three tasks. </a:t>
                      </a:r>
                    </a:p>
                    <a:p>
                      <a:pPr algn="just">
                        <a:spcBef>
                          <a:spcPts val="200"/>
                        </a:spcBef>
                        <a:spcAft>
                          <a:spcPts val="200"/>
                        </a:spcAft>
                      </a:pPr>
                      <a:r>
                        <a:rPr lang="en-GB" sz="800" dirty="0" smtClean="0"/>
                        <a:t>• In response to Task 1, learners will use acquired knowledge and observation and analysis skills to show their awareness of hazards and risk in an area.</a:t>
                      </a:r>
                    </a:p>
                    <a:p>
                      <a:pPr algn="just">
                        <a:spcBef>
                          <a:spcPts val="200"/>
                        </a:spcBef>
                        <a:spcAft>
                          <a:spcPts val="200"/>
                        </a:spcAft>
                      </a:pPr>
                      <a:r>
                        <a:rPr lang="en-GB" sz="800" dirty="0" smtClean="0"/>
                        <a:t> • In response to Task 2, learners will demonstrate practical skills with tools and materials, and planning and time management skills to create a constructed outcome to a brief.</a:t>
                      </a:r>
                    </a:p>
                    <a:p>
                      <a:pPr algn="just">
                        <a:spcBef>
                          <a:spcPts val="200"/>
                        </a:spcBef>
                        <a:spcAft>
                          <a:spcPts val="200"/>
                        </a:spcAft>
                      </a:pPr>
                      <a:r>
                        <a:rPr lang="en-GB" sz="800" dirty="0" smtClean="0"/>
                        <a:t> • In response to Task 3, learners will demonstrate their applied knowledge and understanding in quality checking using specific measurements to identify quality.</a:t>
                      </a:r>
                      <a:endParaRPr lang="en-GB" sz="800" b="1" u="sng" kern="1200" dirty="0" smtClean="0">
                        <a:solidFill>
                          <a:schemeClr val="tx1"/>
                        </a:solidFill>
                        <a:effectLst/>
                        <a:latin typeface="+mn-lt"/>
                        <a:ea typeface="Cambria" panose="02040503050406030204" pitchFamily="18" charset="0"/>
                        <a:cs typeface="Times New Roman" panose="02020603050405020304" pitchFamily="18" charset="0"/>
                      </a:endParaRPr>
                    </a:p>
                    <a:p>
                      <a:pPr algn="l">
                        <a:spcBef>
                          <a:spcPts val="200"/>
                        </a:spcBef>
                        <a:spcAft>
                          <a:spcPts val="200"/>
                        </a:spcAft>
                      </a:pPr>
                      <a:endParaRPr lang="en-GB" sz="800" b="0" u="none" kern="1200" dirty="0" smtClean="0">
                        <a:solidFill>
                          <a:schemeClr val="tx1"/>
                        </a:solidFill>
                        <a:effectLst/>
                        <a:latin typeface="+mn-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b="1" u="sng"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endParaRPr lang="en-GB" sz="800" b="1" u="sng"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8302391"/>
                  </a:ext>
                </a:extLst>
              </a:tr>
              <a:tr h="308116">
                <a:tc rowSpan="3">
                  <a:txBody>
                    <a:bodyPr/>
                    <a:lstStyle/>
                    <a:p>
                      <a:pPr marL="71755" marR="71755" algn="ctr">
                        <a:spcAft>
                          <a:spcPts val="0"/>
                        </a:spcAft>
                      </a:pPr>
                      <a:r>
                        <a:rPr lang="en-US" sz="800">
                          <a:solidFill>
                            <a:schemeClr val="tx1"/>
                          </a:solidFill>
                          <a:effectLst/>
                        </a:rPr>
                        <a:t>Cycle 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15/04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22/04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29/04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06/05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13/05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20/05</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03/06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10/06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17/06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24/06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01/07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08/07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15/07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4545282"/>
                  </a:ext>
                </a:extLst>
              </a:tr>
              <a:tr h="408311">
                <a:tc vMerge="1">
                  <a:txBody>
                    <a:bodyPr/>
                    <a:lstStyle/>
                    <a:p>
                      <a:endParaRPr lang="en-GB"/>
                    </a:p>
                  </a:txBody>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s-E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s-E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May bank holiday 06/05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Data day 19/07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502139"/>
                  </a:ext>
                </a:extLst>
              </a:tr>
              <a:tr h="1204591">
                <a:tc vMerge="1">
                  <a:txBody>
                    <a:bodyPr/>
                    <a:lstStyle/>
                    <a:p>
                      <a:endParaRPr lang="en-GB"/>
                    </a:p>
                  </a:txBody>
                  <a:tcPr/>
                </a:tc>
                <a:tc gridSpan="6">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p>
                      <a:pPr algn="l">
                        <a:spcBef>
                          <a:spcPts val="200"/>
                        </a:spcBef>
                        <a:spcAft>
                          <a:spcPts val="200"/>
                        </a:spcAft>
                      </a:pPr>
                      <a:endParaRPr lang="en-GB" sz="800" kern="1200" dirty="0" smtClean="0">
                        <a:solidFill>
                          <a:schemeClr val="tx1"/>
                        </a:solidFill>
                        <a:effectLst/>
                        <a:latin typeface="+mn-lt"/>
                        <a:ea typeface="Cambria" panose="02040503050406030204" pitchFamily="18" charset="0"/>
                        <a:cs typeface="Times New Roman" panose="02020603050405020304" pitchFamily="18" charset="0"/>
                      </a:endParaRPr>
                    </a:p>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602575"/>
                  </a:ext>
                </a:extLst>
              </a:tr>
            </a:tbl>
          </a:graphicData>
        </a:graphic>
      </p:graphicFrame>
      <p:cxnSp>
        <p:nvCxnSpPr>
          <p:cNvPr id="9" name="Straight Connector 8"/>
          <p:cNvCxnSpPr/>
          <p:nvPr/>
        </p:nvCxnSpPr>
        <p:spPr>
          <a:xfrm>
            <a:off x="7856753" y="402164"/>
            <a:ext cx="16625" cy="2241456"/>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18046"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26687"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219825" y="4691178"/>
            <a:ext cx="174" cy="1979644"/>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1176764"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42875" y="-11876"/>
            <a:ext cx="3812180" cy="461665"/>
          </a:xfrm>
          <a:prstGeom prst="rect">
            <a:avLst/>
          </a:prstGeom>
          <a:noFill/>
        </p:spPr>
        <p:txBody>
          <a:bodyPr wrap="square" rtlCol="0">
            <a:spAutoFit/>
          </a:bodyPr>
          <a:lstStyle/>
          <a:p>
            <a:r>
              <a:rPr lang="en-GB" sz="2400" spc="600" dirty="0" smtClean="0"/>
              <a:t>Year 10 PAJ</a:t>
            </a:r>
            <a:endParaRPr lang="en-GB" sz="2400" spc="600" dirty="0"/>
          </a:p>
        </p:txBody>
      </p:sp>
    </p:spTree>
    <p:extLst>
      <p:ext uri="{BB962C8B-B14F-4D97-AF65-F5344CB8AC3E}">
        <p14:creationId xmlns:p14="http://schemas.microsoft.com/office/powerpoint/2010/main" val="264516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665830843"/>
              </p:ext>
            </p:extLst>
          </p:nvPr>
        </p:nvGraphicFramePr>
        <p:xfrm>
          <a:off x="190500" y="402164"/>
          <a:ext cx="11808021" cy="6295771"/>
        </p:xfrm>
        <a:graphic>
          <a:graphicData uri="http://schemas.openxmlformats.org/drawingml/2006/table">
            <a:tbl>
              <a:tblPr firstRow="1" firstCol="1" bandRow="1" bandCol="1">
                <a:tableStyleId>{5C22544A-7EE6-4342-B048-85BDC9FD1C3A}</a:tableStyleId>
              </a:tblPr>
              <a:tblGrid>
                <a:gridCol w="270497">
                  <a:extLst>
                    <a:ext uri="{9D8B030D-6E8A-4147-A177-3AD203B41FA5}">
                      <a16:colId xmlns:a16="http://schemas.microsoft.com/office/drawing/2014/main" val="1911591944"/>
                    </a:ext>
                  </a:extLst>
                </a:gridCol>
                <a:gridCol w="958228">
                  <a:extLst>
                    <a:ext uri="{9D8B030D-6E8A-4147-A177-3AD203B41FA5}">
                      <a16:colId xmlns:a16="http://schemas.microsoft.com/office/drawing/2014/main" val="454966858"/>
                    </a:ext>
                  </a:extLst>
                </a:gridCol>
                <a:gridCol w="1000125">
                  <a:extLst>
                    <a:ext uri="{9D8B030D-6E8A-4147-A177-3AD203B41FA5}">
                      <a16:colId xmlns:a16="http://schemas.microsoft.com/office/drawing/2014/main" val="3069263338"/>
                    </a:ext>
                  </a:extLst>
                </a:gridCol>
                <a:gridCol w="990600">
                  <a:extLst>
                    <a:ext uri="{9D8B030D-6E8A-4147-A177-3AD203B41FA5}">
                      <a16:colId xmlns:a16="http://schemas.microsoft.com/office/drawing/2014/main" val="421663025"/>
                    </a:ext>
                  </a:extLst>
                </a:gridCol>
                <a:gridCol w="962025">
                  <a:extLst>
                    <a:ext uri="{9D8B030D-6E8A-4147-A177-3AD203B41FA5}">
                      <a16:colId xmlns:a16="http://schemas.microsoft.com/office/drawing/2014/main" val="2157291291"/>
                    </a:ext>
                  </a:extLst>
                </a:gridCol>
                <a:gridCol w="962574">
                  <a:extLst>
                    <a:ext uri="{9D8B030D-6E8A-4147-A177-3AD203B41FA5}">
                      <a16:colId xmlns:a16="http://schemas.microsoft.com/office/drawing/2014/main" val="3544910017"/>
                    </a:ext>
                  </a:extLst>
                </a:gridCol>
                <a:gridCol w="878485">
                  <a:extLst>
                    <a:ext uri="{9D8B030D-6E8A-4147-A177-3AD203B41FA5}">
                      <a16:colId xmlns:a16="http://schemas.microsoft.com/office/drawing/2014/main" val="447466396"/>
                    </a:ext>
                  </a:extLst>
                </a:gridCol>
                <a:gridCol w="825369">
                  <a:extLst>
                    <a:ext uri="{9D8B030D-6E8A-4147-A177-3AD203B41FA5}">
                      <a16:colId xmlns:a16="http://schemas.microsoft.com/office/drawing/2014/main" val="3657147849"/>
                    </a:ext>
                  </a:extLst>
                </a:gridCol>
                <a:gridCol w="826088">
                  <a:extLst>
                    <a:ext uri="{9D8B030D-6E8A-4147-A177-3AD203B41FA5}">
                      <a16:colId xmlns:a16="http://schemas.microsoft.com/office/drawing/2014/main" val="788640390"/>
                    </a:ext>
                  </a:extLst>
                </a:gridCol>
                <a:gridCol w="826088">
                  <a:extLst>
                    <a:ext uri="{9D8B030D-6E8A-4147-A177-3AD203B41FA5}">
                      <a16:colId xmlns:a16="http://schemas.microsoft.com/office/drawing/2014/main" val="3190720081"/>
                    </a:ext>
                  </a:extLst>
                </a:gridCol>
                <a:gridCol w="826088">
                  <a:extLst>
                    <a:ext uri="{9D8B030D-6E8A-4147-A177-3AD203B41FA5}">
                      <a16:colId xmlns:a16="http://schemas.microsoft.com/office/drawing/2014/main" val="2791839346"/>
                    </a:ext>
                  </a:extLst>
                </a:gridCol>
                <a:gridCol w="826088">
                  <a:extLst>
                    <a:ext uri="{9D8B030D-6E8A-4147-A177-3AD203B41FA5}">
                      <a16:colId xmlns:a16="http://schemas.microsoft.com/office/drawing/2014/main" val="4251864326"/>
                    </a:ext>
                  </a:extLst>
                </a:gridCol>
                <a:gridCol w="826088">
                  <a:extLst>
                    <a:ext uri="{9D8B030D-6E8A-4147-A177-3AD203B41FA5}">
                      <a16:colId xmlns:a16="http://schemas.microsoft.com/office/drawing/2014/main" val="2876439263"/>
                    </a:ext>
                  </a:extLst>
                </a:gridCol>
                <a:gridCol w="829678">
                  <a:extLst>
                    <a:ext uri="{9D8B030D-6E8A-4147-A177-3AD203B41FA5}">
                      <a16:colId xmlns:a16="http://schemas.microsoft.com/office/drawing/2014/main" val="2233982619"/>
                    </a:ext>
                  </a:extLst>
                </a:gridCol>
              </a:tblGrid>
              <a:tr h="370644">
                <a:tc>
                  <a:txBody>
                    <a:bodyPr/>
                    <a:lstStyle/>
                    <a:p>
                      <a:pPr algn="l">
                        <a:spcAft>
                          <a:spcPts val="0"/>
                        </a:spcAft>
                      </a:pPr>
                      <a:r>
                        <a:rPr lang="en-US" sz="800" dirty="0">
                          <a:solidFill>
                            <a:schemeClr val="tx1"/>
                          </a:solidFill>
                          <a:effectLst/>
                        </a:rPr>
                        <a:t> </a:t>
                      </a:r>
                      <a:endParaRPr lang="en-GB" sz="1000" dirty="0">
                        <a:solidFill>
                          <a:schemeClr val="tx1"/>
                        </a:solidFill>
                        <a:effectLst/>
                      </a:endParaRPr>
                    </a:p>
                    <a:p>
                      <a:pPr algn="l">
                        <a:spcAft>
                          <a:spcPts val="0"/>
                        </a:spcAft>
                      </a:pPr>
                      <a:r>
                        <a:rPr lang="en-US" sz="8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3</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8</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8454794"/>
                  </a:ext>
                </a:extLst>
              </a:tr>
              <a:tr h="308116">
                <a:tc rowSpan="3">
                  <a:txBody>
                    <a:bodyPr/>
                    <a:lstStyle/>
                    <a:p>
                      <a:pPr marL="71755" marR="71755" algn="ctr">
                        <a:spcAft>
                          <a:spcPts val="0"/>
                        </a:spcAft>
                      </a:pPr>
                      <a:r>
                        <a:rPr lang="en-US" sz="800">
                          <a:solidFill>
                            <a:schemeClr val="tx1"/>
                          </a:solidFill>
                          <a:effectLst/>
                        </a:rPr>
                        <a:t>Cycle 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dirty="0">
                          <a:solidFill>
                            <a:schemeClr val="tx1"/>
                          </a:solidFill>
                          <a:effectLst/>
                        </a:rPr>
                        <a:t>W/C 28/8</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11/09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18/09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25/09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02/10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09/10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dirty="0">
                          <a:solidFill>
                            <a:schemeClr val="tx1"/>
                          </a:solidFill>
                          <a:effectLst/>
                        </a:rPr>
                        <a:t>W/C 16/10</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06/11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13/11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20/11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27/11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1567155"/>
                  </a:ext>
                </a:extLst>
              </a:tr>
              <a:tr h="296063">
                <a:tc vMerge="1">
                  <a:txBody>
                    <a:bodyPr/>
                    <a:lstStyle/>
                    <a:p>
                      <a:endParaRPr lang="en-GB"/>
                    </a:p>
                  </a:txBody>
                  <a:tcPr/>
                </a:tc>
                <a:tc>
                  <a:txBody>
                    <a:bodyPr/>
                    <a:lstStyle/>
                    <a:p>
                      <a:pPr algn="l">
                        <a:spcBef>
                          <a:spcPts val="200"/>
                        </a:spcBef>
                        <a:spcAft>
                          <a:spcPts val="200"/>
                        </a:spcAft>
                      </a:pPr>
                      <a:r>
                        <a:rPr lang="en-US" sz="600" dirty="0">
                          <a:solidFill>
                            <a:schemeClr val="tx1"/>
                          </a:solidFill>
                          <a:effectLst/>
                        </a:rPr>
                        <a:t>Training days + 1 pupil day</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Data days 23/11 + 24/11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596813"/>
                  </a:ext>
                </a:extLst>
              </a:tr>
              <a:tr h="1266633">
                <a:tc vMerge="1">
                  <a:txBody>
                    <a:bodyPr/>
                    <a:lstStyle/>
                    <a:p>
                      <a:endParaRPr lang="en-GB"/>
                    </a:p>
                  </a:txBody>
                  <a:tcPr/>
                </a:tc>
                <a:tc gridSpan="8">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p>
                      <a:pPr algn="l">
                        <a:spcBef>
                          <a:spcPts val="200"/>
                        </a:spcBef>
                        <a:spcAft>
                          <a:spcPts val="200"/>
                        </a:spcAft>
                      </a:pPr>
                      <a:endParaRPr lang="en-GB" sz="800" kern="1200" dirty="0" smtClean="0">
                        <a:solidFill>
                          <a:schemeClr val="tx1"/>
                        </a:solidFill>
                        <a:effectLst/>
                        <a:latin typeface="+mn-lt"/>
                        <a:ea typeface="Cambria" panose="02040503050406030204" pitchFamily="18" charset="0"/>
                        <a:cs typeface="Times New Roman" panose="02020603050405020304" pitchFamily="18" charset="0"/>
                      </a:endParaRPr>
                    </a:p>
                    <a:p>
                      <a:pPr marL="0" marR="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endParaRPr lang="en-GB" sz="8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endParaRPr lang="en-GB" sz="8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kern="12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b="0" u="none"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1665140"/>
                  </a:ext>
                </a:extLst>
              </a:tr>
              <a:tr h="308116">
                <a:tc rowSpan="3">
                  <a:txBody>
                    <a:bodyPr/>
                    <a:lstStyle/>
                    <a:p>
                      <a:pPr marL="71755" marR="71755" algn="ctr">
                        <a:spcAft>
                          <a:spcPts val="0"/>
                        </a:spcAft>
                      </a:pPr>
                      <a:r>
                        <a:rPr lang="en-US" sz="800">
                          <a:solidFill>
                            <a:schemeClr val="tx1"/>
                          </a:solidFill>
                          <a:effectLst/>
                        </a:rPr>
                        <a:t>Cycle 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11/12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18/12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08/01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15/01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22/01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29/01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05/02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19/02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26/02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11/03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18/03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08/04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0306502"/>
                  </a:ext>
                </a:extLst>
              </a:tr>
              <a:tr h="335990">
                <a:tc vMerge="1">
                  <a:txBody>
                    <a:bodyPr/>
                    <a:lstStyle/>
                    <a:p>
                      <a:endParaRPr lang="en-GB"/>
                    </a:p>
                  </a:txBody>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7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600">
                          <a:solidFill>
                            <a:schemeClr val="tx1"/>
                          </a:solidFill>
                          <a:effectLst/>
                        </a:rPr>
                        <a:t>Training day 09/02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Data days 07/03 + 08/03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8790448"/>
                  </a:ext>
                </a:extLst>
              </a:tr>
              <a:tr h="1413622">
                <a:tc vMerge="1">
                  <a:txBody>
                    <a:bodyPr/>
                    <a:lstStyle/>
                    <a:p>
                      <a:endParaRPr lang="en-GB"/>
                    </a:p>
                  </a:txBody>
                  <a:tcPr/>
                </a:tc>
                <a:tc gridSpan="2">
                  <a:txBody>
                    <a:bodyPr/>
                    <a:lstStyle/>
                    <a:p>
                      <a:pPr algn="l">
                        <a:spcBef>
                          <a:spcPts val="200"/>
                        </a:spcBef>
                        <a:spcAft>
                          <a:spcPts val="200"/>
                        </a:spcAft>
                      </a:pPr>
                      <a:r>
                        <a:rPr lang="en-GB" sz="800" dirty="0" smtClean="0">
                          <a:solidFill>
                            <a:schemeClr val="tx1"/>
                          </a:solidFill>
                          <a:effectLst/>
                          <a:latin typeface="+mj-lt"/>
                          <a:ea typeface="Cambria" panose="02040503050406030204" pitchFamily="18" charset="0"/>
                          <a:cs typeface="Times New Roman" panose="02020603050405020304" pitchFamily="18" charset="0"/>
                        </a:rPr>
                        <a:t>Component 2 Preparation</a:t>
                      </a:r>
                      <a:r>
                        <a:rPr lang="en-GB" sz="800" baseline="0" dirty="0" smtClean="0">
                          <a:solidFill>
                            <a:schemeClr val="tx1"/>
                          </a:solidFill>
                          <a:effectLst/>
                          <a:latin typeface="+mj-lt"/>
                          <a:ea typeface="Cambria" panose="02040503050406030204" pitchFamily="18" charset="0"/>
                          <a:cs typeface="Times New Roman" panose="02020603050405020304" pitchFamily="18" charset="0"/>
                        </a:rPr>
                        <a:t> (Cont.)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p>
                      <a:pPr algn="l">
                        <a:spcBef>
                          <a:spcPts val="200"/>
                        </a:spcBef>
                        <a:spcAft>
                          <a:spcPts val="200"/>
                        </a:spcAft>
                      </a:pPr>
                      <a:endParaRPr lang="en-GB" sz="800" kern="1200" dirty="0" smtClean="0">
                        <a:solidFill>
                          <a:schemeClr val="tx1"/>
                        </a:solidFill>
                        <a:effectLst/>
                        <a:latin typeface="+mn-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b="1" u="sng"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endParaRPr lang="en-GB" sz="800" b="1" u="sng"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8302391"/>
                  </a:ext>
                </a:extLst>
              </a:tr>
              <a:tr h="308116">
                <a:tc rowSpan="3">
                  <a:txBody>
                    <a:bodyPr/>
                    <a:lstStyle/>
                    <a:p>
                      <a:pPr marL="71755" marR="71755" algn="ctr">
                        <a:spcAft>
                          <a:spcPts val="0"/>
                        </a:spcAft>
                      </a:pPr>
                      <a:r>
                        <a:rPr lang="en-US" sz="800">
                          <a:solidFill>
                            <a:schemeClr val="tx1"/>
                          </a:solidFill>
                          <a:effectLst/>
                        </a:rPr>
                        <a:t>Cycle 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15/04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22/04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29/04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06/05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13/05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20/05</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03/06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10/06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17/06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24/06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01/07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08/07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15/07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4545282"/>
                  </a:ext>
                </a:extLst>
              </a:tr>
              <a:tr h="408311">
                <a:tc vMerge="1">
                  <a:txBody>
                    <a:bodyPr/>
                    <a:lstStyle/>
                    <a:p>
                      <a:endParaRPr lang="en-GB"/>
                    </a:p>
                  </a:txBody>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s-E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s-E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May bank holiday 06/05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Data day 19/07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502139"/>
                  </a:ext>
                </a:extLst>
              </a:tr>
              <a:tr h="1204591">
                <a:tc vMerge="1">
                  <a:txBody>
                    <a:bodyPr/>
                    <a:lstStyle/>
                    <a:p>
                      <a:endParaRPr lang="en-GB"/>
                    </a:p>
                  </a:txBody>
                  <a:tcPr/>
                </a:tc>
                <a:tc gridSpan="6">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dirty="0" smtClean="0"/>
                        <a:t>.</a:t>
                      </a: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p>
                      <a:pPr algn="l">
                        <a:spcBef>
                          <a:spcPts val="200"/>
                        </a:spcBef>
                        <a:spcAft>
                          <a:spcPts val="200"/>
                        </a:spcAft>
                      </a:pPr>
                      <a:endParaRPr lang="en-GB" sz="800" kern="1200" dirty="0" smtClean="0">
                        <a:solidFill>
                          <a:schemeClr val="tx1"/>
                        </a:solidFill>
                        <a:effectLst/>
                        <a:latin typeface="+mn-lt"/>
                        <a:ea typeface="Cambria" panose="02040503050406030204" pitchFamily="18" charset="0"/>
                        <a:cs typeface="Times New Roman" panose="02020603050405020304" pitchFamily="18" charset="0"/>
                      </a:endParaRPr>
                    </a:p>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mn-ea"/>
                          <a:cs typeface="Arial" panose="020B0604020202020204" pitchFamily="34" charset="0"/>
                        </a:rPr>
                        <a:t>Set</a:t>
                      </a:r>
                      <a:r>
                        <a:rPr lang="en-GB" sz="800" b="1" u="sng" kern="1200" baseline="0" dirty="0" smtClean="0">
                          <a:solidFill>
                            <a:schemeClr val="tx1"/>
                          </a:solidFill>
                          <a:effectLst/>
                          <a:latin typeface="+mn-lt"/>
                          <a:ea typeface="+mn-ea"/>
                          <a:cs typeface="Arial" panose="020B0604020202020204" pitchFamily="34" charset="0"/>
                        </a:rPr>
                        <a:t> Assignment Preparation For Component 3  Design &amp; Construction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just"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kern="1200" dirty="0" smtClean="0">
                          <a:solidFill>
                            <a:schemeClr val="tx1"/>
                          </a:solidFill>
                          <a:effectLst/>
                          <a:latin typeface="+mn-lt"/>
                          <a:ea typeface="DengXian"/>
                          <a:cs typeface="Arial" panose="020B0604020202020204" pitchFamily="34" charset="0"/>
                        </a:rPr>
                        <a:t>Task</a:t>
                      </a:r>
                      <a:r>
                        <a:rPr lang="en-GB" sz="800" b="1" u="sng" kern="1200" baseline="0" dirty="0" smtClean="0">
                          <a:solidFill>
                            <a:schemeClr val="tx1"/>
                          </a:solidFill>
                          <a:effectLst/>
                          <a:latin typeface="+mn-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kern="1200" baseline="0" dirty="0" smtClean="0">
                        <a:solidFill>
                          <a:schemeClr val="tx1"/>
                        </a:solidFill>
                        <a:effectLst/>
                        <a:latin typeface="+mn-lt"/>
                        <a:ea typeface="DengXian"/>
                        <a:cs typeface="Arial" panose="020B0604020202020204" pitchFamily="34" charset="0"/>
                      </a:endParaRPr>
                    </a:p>
                    <a:p>
                      <a:pPr algn="l">
                        <a:spcBef>
                          <a:spcPts val="200"/>
                        </a:spcBef>
                        <a:spcAft>
                          <a:spcPts val="200"/>
                        </a:spcAft>
                      </a:pPr>
                      <a:endParaRPr lang="en-GB" sz="800" kern="1200" dirty="0" smtClean="0">
                        <a:solidFill>
                          <a:schemeClr val="tx1"/>
                        </a:solidFill>
                        <a:effectLst/>
                        <a:latin typeface="+mn-lt"/>
                        <a:ea typeface="Cambria" panose="02040503050406030204" pitchFamily="18" charset="0"/>
                        <a:cs typeface="Times New Roman" panose="02020603050405020304" pitchFamily="18" charset="0"/>
                      </a:endParaRPr>
                    </a:p>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602575"/>
                  </a:ext>
                </a:extLst>
              </a:tr>
            </a:tbl>
          </a:graphicData>
        </a:graphic>
      </p:graphicFrame>
      <p:cxnSp>
        <p:nvCxnSpPr>
          <p:cNvPr id="9" name="Straight Connector 8"/>
          <p:cNvCxnSpPr/>
          <p:nvPr/>
        </p:nvCxnSpPr>
        <p:spPr>
          <a:xfrm>
            <a:off x="7856753" y="402164"/>
            <a:ext cx="16625" cy="2241456"/>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18046"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26687"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219825" y="4691178"/>
            <a:ext cx="174" cy="1979644"/>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1176764"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42875" y="-11876"/>
            <a:ext cx="3812180" cy="461665"/>
          </a:xfrm>
          <a:prstGeom prst="rect">
            <a:avLst/>
          </a:prstGeom>
          <a:noFill/>
        </p:spPr>
        <p:txBody>
          <a:bodyPr wrap="square" rtlCol="0">
            <a:spAutoFit/>
          </a:bodyPr>
          <a:lstStyle/>
          <a:p>
            <a:r>
              <a:rPr lang="en-GB" sz="2400" spc="600" dirty="0" smtClean="0"/>
              <a:t>Year 10JL</a:t>
            </a:r>
            <a:endParaRPr lang="en-GB" sz="2400" spc="600" dirty="0"/>
          </a:p>
        </p:txBody>
      </p:sp>
    </p:spTree>
    <p:extLst>
      <p:ext uri="{BB962C8B-B14F-4D97-AF65-F5344CB8AC3E}">
        <p14:creationId xmlns:p14="http://schemas.microsoft.com/office/powerpoint/2010/main" val="1433123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91876893"/>
              </p:ext>
            </p:extLst>
          </p:nvPr>
        </p:nvGraphicFramePr>
        <p:xfrm>
          <a:off x="190500" y="402164"/>
          <a:ext cx="11808021" cy="6284229"/>
        </p:xfrm>
        <a:graphic>
          <a:graphicData uri="http://schemas.openxmlformats.org/drawingml/2006/table">
            <a:tbl>
              <a:tblPr firstRow="1" firstCol="1" bandRow="1" bandCol="1">
                <a:tableStyleId>{5C22544A-7EE6-4342-B048-85BDC9FD1C3A}</a:tableStyleId>
              </a:tblPr>
              <a:tblGrid>
                <a:gridCol w="270497">
                  <a:extLst>
                    <a:ext uri="{9D8B030D-6E8A-4147-A177-3AD203B41FA5}">
                      <a16:colId xmlns:a16="http://schemas.microsoft.com/office/drawing/2014/main" val="1911591944"/>
                    </a:ext>
                  </a:extLst>
                </a:gridCol>
                <a:gridCol w="958228">
                  <a:extLst>
                    <a:ext uri="{9D8B030D-6E8A-4147-A177-3AD203B41FA5}">
                      <a16:colId xmlns:a16="http://schemas.microsoft.com/office/drawing/2014/main" val="454966858"/>
                    </a:ext>
                  </a:extLst>
                </a:gridCol>
                <a:gridCol w="1000125">
                  <a:extLst>
                    <a:ext uri="{9D8B030D-6E8A-4147-A177-3AD203B41FA5}">
                      <a16:colId xmlns:a16="http://schemas.microsoft.com/office/drawing/2014/main" val="3069263338"/>
                    </a:ext>
                  </a:extLst>
                </a:gridCol>
                <a:gridCol w="990600">
                  <a:extLst>
                    <a:ext uri="{9D8B030D-6E8A-4147-A177-3AD203B41FA5}">
                      <a16:colId xmlns:a16="http://schemas.microsoft.com/office/drawing/2014/main" val="421663025"/>
                    </a:ext>
                  </a:extLst>
                </a:gridCol>
                <a:gridCol w="962025">
                  <a:extLst>
                    <a:ext uri="{9D8B030D-6E8A-4147-A177-3AD203B41FA5}">
                      <a16:colId xmlns:a16="http://schemas.microsoft.com/office/drawing/2014/main" val="2157291291"/>
                    </a:ext>
                  </a:extLst>
                </a:gridCol>
                <a:gridCol w="962574">
                  <a:extLst>
                    <a:ext uri="{9D8B030D-6E8A-4147-A177-3AD203B41FA5}">
                      <a16:colId xmlns:a16="http://schemas.microsoft.com/office/drawing/2014/main" val="3544910017"/>
                    </a:ext>
                  </a:extLst>
                </a:gridCol>
                <a:gridCol w="878485">
                  <a:extLst>
                    <a:ext uri="{9D8B030D-6E8A-4147-A177-3AD203B41FA5}">
                      <a16:colId xmlns:a16="http://schemas.microsoft.com/office/drawing/2014/main" val="447466396"/>
                    </a:ext>
                  </a:extLst>
                </a:gridCol>
                <a:gridCol w="825369">
                  <a:extLst>
                    <a:ext uri="{9D8B030D-6E8A-4147-A177-3AD203B41FA5}">
                      <a16:colId xmlns:a16="http://schemas.microsoft.com/office/drawing/2014/main" val="3657147849"/>
                    </a:ext>
                  </a:extLst>
                </a:gridCol>
                <a:gridCol w="826088">
                  <a:extLst>
                    <a:ext uri="{9D8B030D-6E8A-4147-A177-3AD203B41FA5}">
                      <a16:colId xmlns:a16="http://schemas.microsoft.com/office/drawing/2014/main" val="788640390"/>
                    </a:ext>
                  </a:extLst>
                </a:gridCol>
                <a:gridCol w="826088">
                  <a:extLst>
                    <a:ext uri="{9D8B030D-6E8A-4147-A177-3AD203B41FA5}">
                      <a16:colId xmlns:a16="http://schemas.microsoft.com/office/drawing/2014/main" val="3190720081"/>
                    </a:ext>
                  </a:extLst>
                </a:gridCol>
                <a:gridCol w="826088">
                  <a:extLst>
                    <a:ext uri="{9D8B030D-6E8A-4147-A177-3AD203B41FA5}">
                      <a16:colId xmlns:a16="http://schemas.microsoft.com/office/drawing/2014/main" val="2791839346"/>
                    </a:ext>
                  </a:extLst>
                </a:gridCol>
                <a:gridCol w="826088">
                  <a:extLst>
                    <a:ext uri="{9D8B030D-6E8A-4147-A177-3AD203B41FA5}">
                      <a16:colId xmlns:a16="http://schemas.microsoft.com/office/drawing/2014/main" val="4251864326"/>
                    </a:ext>
                  </a:extLst>
                </a:gridCol>
                <a:gridCol w="826088">
                  <a:extLst>
                    <a:ext uri="{9D8B030D-6E8A-4147-A177-3AD203B41FA5}">
                      <a16:colId xmlns:a16="http://schemas.microsoft.com/office/drawing/2014/main" val="2876439263"/>
                    </a:ext>
                  </a:extLst>
                </a:gridCol>
                <a:gridCol w="829678">
                  <a:extLst>
                    <a:ext uri="{9D8B030D-6E8A-4147-A177-3AD203B41FA5}">
                      <a16:colId xmlns:a16="http://schemas.microsoft.com/office/drawing/2014/main" val="2233982619"/>
                    </a:ext>
                  </a:extLst>
                </a:gridCol>
              </a:tblGrid>
              <a:tr h="370644">
                <a:tc>
                  <a:txBody>
                    <a:bodyPr/>
                    <a:lstStyle/>
                    <a:p>
                      <a:pPr algn="l">
                        <a:spcAft>
                          <a:spcPts val="0"/>
                        </a:spcAft>
                      </a:pPr>
                      <a:r>
                        <a:rPr lang="en-US" sz="800" dirty="0">
                          <a:solidFill>
                            <a:schemeClr val="tx1"/>
                          </a:solidFill>
                          <a:effectLst/>
                        </a:rPr>
                        <a:t> </a:t>
                      </a:r>
                      <a:endParaRPr lang="en-GB" sz="1000" dirty="0">
                        <a:solidFill>
                          <a:schemeClr val="tx1"/>
                        </a:solidFill>
                        <a:effectLst/>
                      </a:endParaRPr>
                    </a:p>
                    <a:p>
                      <a:pPr algn="l">
                        <a:spcAft>
                          <a:spcPts val="0"/>
                        </a:spcAft>
                      </a:pPr>
                      <a:r>
                        <a:rPr lang="en-US" sz="8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3</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6</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7</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dirty="0">
                          <a:solidFill>
                            <a:schemeClr val="tx1"/>
                          </a:solidFill>
                          <a:effectLst/>
                        </a:rPr>
                        <a:t>Week 8</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800">
                          <a:solidFill>
                            <a:schemeClr val="tx1"/>
                          </a:solidFill>
                          <a:effectLst/>
                        </a:rPr>
                        <a:t>Week 13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8454794"/>
                  </a:ext>
                </a:extLst>
              </a:tr>
              <a:tr h="308116">
                <a:tc rowSpan="3">
                  <a:txBody>
                    <a:bodyPr/>
                    <a:lstStyle/>
                    <a:p>
                      <a:pPr marL="71755" marR="71755" algn="ctr">
                        <a:spcAft>
                          <a:spcPts val="0"/>
                        </a:spcAft>
                      </a:pPr>
                      <a:r>
                        <a:rPr lang="en-US" sz="800">
                          <a:solidFill>
                            <a:schemeClr val="tx1"/>
                          </a:solidFill>
                          <a:effectLst/>
                        </a:rPr>
                        <a:t>Cycle 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dirty="0">
                          <a:solidFill>
                            <a:schemeClr val="tx1"/>
                          </a:solidFill>
                          <a:effectLst/>
                        </a:rPr>
                        <a:t>W/C 28/8</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11/09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18/09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25/09</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02/10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09/10</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dirty="0">
                          <a:solidFill>
                            <a:schemeClr val="tx1"/>
                          </a:solidFill>
                          <a:effectLst/>
                        </a:rPr>
                        <a:t>W/C 16/10</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06/11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13/11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20/11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27/11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1567155"/>
                  </a:ext>
                </a:extLst>
              </a:tr>
              <a:tr h="296063">
                <a:tc vMerge="1">
                  <a:txBody>
                    <a:bodyPr/>
                    <a:lstStyle/>
                    <a:p>
                      <a:endParaRPr lang="en-GB"/>
                    </a:p>
                  </a:txBody>
                  <a:tcPr/>
                </a:tc>
                <a:tc>
                  <a:txBody>
                    <a:bodyPr/>
                    <a:lstStyle/>
                    <a:p>
                      <a:pPr algn="l">
                        <a:spcBef>
                          <a:spcPts val="200"/>
                        </a:spcBef>
                        <a:spcAft>
                          <a:spcPts val="200"/>
                        </a:spcAft>
                      </a:pPr>
                      <a:r>
                        <a:rPr lang="en-US" sz="600" dirty="0">
                          <a:solidFill>
                            <a:schemeClr val="tx1"/>
                          </a:solidFill>
                          <a:effectLst/>
                        </a:rPr>
                        <a:t>Training days + 1 pupil day</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Data days 23/11 + 24/11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596813"/>
                  </a:ext>
                </a:extLst>
              </a:tr>
              <a:tr h="1266633">
                <a:tc vMerge="1">
                  <a:txBody>
                    <a:bodyPr/>
                    <a:lstStyle/>
                    <a:p>
                      <a:endParaRPr lang="en-GB"/>
                    </a:p>
                  </a:txBody>
                  <a:tcPr/>
                </a:tc>
                <a:tc gridSpan="8">
                  <a:txBody>
                    <a:bodyPr/>
                    <a:lstStyle/>
                    <a:p>
                      <a:pPr marL="0" marR="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dirty="0" smtClean="0">
                          <a:solidFill>
                            <a:schemeClr val="tx1"/>
                          </a:solidFill>
                          <a:effectLst/>
                          <a:latin typeface="+mj-lt"/>
                          <a:cs typeface="Arial" panose="020B0604020202020204" pitchFamily="34" charset="0"/>
                        </a:rPr>
                        <a:t>Set</a:t>
                      </a:r>
                      <a:r>
                        <a:rPr lang="en-GB" sz="800" b="1" u="sng" baseline="0" dirty="0" smtClean="0">
                          <a:solidFill>
                            <a:schemeClr val="tx1"/>
                          </a:solidFill>
                          <a:effectLst/>
                          <a:latin typeface="+mj-lt"/>
                          <a:cs typeface="Arial" panose="020B0604020202020204" pitchFamily="34" charset="0"/>
                        </a:rPr>
                        <a:t> Assignment Preparation – Task 1 - </a:t>
                      </a:r>
                      <a:r>
                        <a:rPr lang="en-GB" sz="800" dirty="0" smtClean="0"/>
                        <a:t>Design brief Produce a Design brief for the design of the low-rise residential building, using the information provided in the appendix. The Design brief should show an understanding of how the client’s needs, lifestyle and budget will impact on the building design and take into account external design constraints, relative to the building’s location and scenario.</a:t>
                      </a:r>
                    </a:p>
                    <a:p>
                      <a:pPr marL="0" marR="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GB" sz="800" b="1" u="sng" dirty="0" smtClean="0">
                          <a:solidFill>
                            <a:schemeClr val="tx1"/>
                          </a:solidFill>
                          <a:effectLst/>
                          <a:latin typeface="+mj-lt"/>
                          <a:ea typeface="DengXian"/>
                          <a:cs typeface="Arial" panose="020B0604020202020204" pitchFamily="34" charset="0"/>
                        </a:rPr>
                        <a:t>Task</a:t>
                      </a:r>
                      <a:r>
                        <a:rPr lang="en-GB" sz="800" b="1" u="sng" baseline="0" dirty="0" smtClean="0">
                          <a:solidFill>
                            <a:schemeClr val="tx1"/>
                          </a:solidFill>
                          <a:effectLst/>
                          <a:latin typeface="+mj-lt"/>
                          <a:ea typeface="DengXian"/>
                          <a:cs typeface="Arial" panose="020B0604020202020204" pitchFamily="34" charset="0"/>
                        </a:rPr>
                        <a:t> 2 - </a:t>
                      </a:r>
                      <a:r>
                        <a:rPr lang="en-GB" sz="800" dirty="0" smtClean="0"/>
                        <a:t>Produce a range of well-presented and annotated freehand sketches for the low-rise residential building that must address the client’s profile, requirements, needs and lifestyle, within the constraints of the site, the surrounding area and the client’s set budget.</a:t>
                      </a:r>
                      <a:endParaRPr lang="en-GB" sz="800" b="1" u="sng" baseline="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endParaRPr lang="en-GB" sz="8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kern="1200" dirty="0" smtClean="0">
                        <a:solidFill>
                          <a:schemeClr val="tx1"/>
                        </a:solidFill>
                        <a:effectLst/>
                        <a:latin typeface="+mj-lt"/>
                        <a:ea typeface="DengXian"/>
                        <a:cs typeface="Arial" panose="020B0604020202020204" pitchFamily="34"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b="0" u="none"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just">
                        <a:spcBef>
                          <a:spcPts val="200"/>
                        </a:spcBef>
                        <a:spcAft>
                          <a:spcPts val="200"/>
                        </a:spcAft>
                      </a:pPr>
                      <a:r>
                        <a:rPr lang="en-GB" sz="800" b="0" u="sng" dirty="0" smtClean="0">
                          <a:solidFill>
                            <a:schemeClr val="tx1"/>
                          </a:solidFill>
                          <a:effectLst/>
                          <a:latin typeface="+mj-lt"/>
                          <a:ea typeface="Cambria" panose="02040503050406030204" pitchFamily="18" charset="0"/>
                          <a:cs typeface="Times New Roman" panose="02020603050405020304" pitchFamily="18" charset="0"/>
                        </a:rPr>
                        <a:t>Set</a:t>
                      </a:r>
                      <a:r>
                        <a:rPr lang="en-GB" sz="800" b="0" u="sng" baseline="0" dirty="0" smtClean="0">
                          <a:solidFill>
                            <a:schemeClr val="tx1"/>
                          </a:solidFill>
                          <a:effectLst/>
                          <a:latin typeface="+mj-lt"/>
                          <a:ea typeface="Cambria" panose="02040503050406030204" pitchFamily="18" charset="0"/>
                          <a:cs typeface="Times New Roman" panose="02020603050405020304" pitchFamily="18" charset="0"/>
                        </a:rPr>
                        <a:t> Design Assignment Task 1 &amp;2</a:t>
                      </a:r>
                    </a:p>
                    <a:p>
                      <a:pPr algn="just">
                        <a:spcBef>
                          <a:spcPts val="200"/>
                        </a:spcBef>
                        <a:spcAft>
                          <a:spcPts val="200"/>
                        </a:spcAft>
                      </a:pPr>
                      <a:r>
                        <a:rPr lang="en-GB" sz="800" b="0" dirty="0" smtClean="0"/>
                        <a:t>The assignment for this component consists of two tasks. • In response to Task 1, learners will use their applied knowledge and understanding throughout this component in addition to the synoptic elements to produce a client brief by analysing information presented in a brief. • In response to Task 2, learners will demonstrate practical skills in sketching, projection and communication that have been developed in this component. They will produce a range of 2–3 sketches to clearly communicate a design solution that adheres to the design constraints and client information given to the learners</a:t>
                      </a:r>
                      <a:endParaRPr lang="en-GB" sz="800" b="0" u="sng"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1665140"/>
                  </a:ext>
                </a:extLst>
              </a:tr>
              <a:tr h="308116">
                <a:tc rowSpan="3">
                  <a:txBody>
                    <a:bodyPr/>
                    <a:lstStyle/>
                    <a:p>
                      <a:pPr marL="71755" marR="71755" algn="ctr">
                        <a:spcAft>
                          <a:spcPts val="0"/>
                        </a:spcAft>
                      </a:pPr>
                      <a:r>
                        <a:rPr lang="en-US" sz="800">
                          <a:solidFill>
                            <a:schemeClr val="tx1"/>
                          </a:solidFill>
                          <a:effectLst/>
                        </a:rPr>
                        <a:t>Cycle 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11/12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18/12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08/01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15/01</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22/01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29/01</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05/02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19/02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26/02</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04/03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11/03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dirty="0">
                          <a:solidFill>
                            <a:schemeClr val="tx1"/>
                          </a:solidFill>
                          <a:effectLst/>
                        </a:rPr>
                        <a:t>W/C 18/03</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700">
                          <a:solidFill>
                            <a:schemeClr val="tx1"/>
                          </a:solidFill>
                          <a:effectLst/>
                        </a:rPr>
                        <a:t>W/C 08/04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0306502"/>
                  </a:ext>
                </a:extLst>
              </a:tr>
              <a:tr h="335990">
                <a:tc vMerge="1">
                  <a:txBody>
                    <a:bodyPr/>
                    <a:lstStyle/>
                    <a:p>
                      <a:endParaRPr lang="en-GB"/>
                    </a:p>
                  </a:txBody>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7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200"/>
                        </a:spcBef>
                        <a:spcAft>
                          <a:spcPts val="200"/>
                        </a:spcAft>
                      </a:pPr>
                      <a:r>
                        <a:rPr lang="en-US" sz="600">
                          <a:solidFill>
                            <a:schemeClr val="tx1"/>
                          </a:solidFill>
                          <a:effectLst/>
                        </a:rPr>
                        <a:t>Training day 09/02</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Data days 07/03 + 08/03</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8790448"/>
                  </a:ext>
                </a:extLst>
              </a:tr>
              <a:tr h="1413622">
                <a:tc vMerge="1">
                  <a:txBody>
                    <a:bodyPr/>
                    <a:lstStyle/>
                    <a:p>
                      <a:endParaRPr lang="en-GB"/>
                    </a:p>
                  </a:txBody>
                  <a:tcPr/>
                </a:tc>
                <a:tc gridSpan="2">
                  <a:txBody>
                    <a:bodyPr/>
                    <a:lstStyle/>
                    <a:p>
                      <a:pPr algn="l">
                        <a:spcBef>
                          <a:spcPts val="200"/>
                        </a:spcBef>
                        <a:spcAft>
                          <a:spcPts val="200"/>
                        </a:spcAft>
                      </a:pPr>
                      <a:r>
                        <a:rPr lang="en-GB" sz="800" dirty="0" smtClean="0">
                          <a:solidFill>
                            <a:schemeClr val="tx1"/>
                          </a:solidFill>
                          <a:effectLst/>
                          <a:latin typeface="+mj-lt"/>
                          <a:ea typeface="Cambria" panose="02040503050406030204" pitchFamily="18" charset="0"/>
                          <a:cs typeface="Times New Roman" panose="02020603050405020304" pitchFamily="18" charset="0"/>
                        </a:rPr>
                        <a:t>Set Design Assignment (Cont.)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 </a:t>
                      </a: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b="0" u="none" kern="1200" dirty="0" smtClean="0">
                        <a:solidFill>
                          <a:schemeClr val="tx1"/>
                        </a:solidFill>
                        <a:effectLst/>
                        <a:latin typeface="+mn-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b="1" u="sng"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b="1" u="sng"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8302391"/>
                  </a:ext>
                </a:extLst>
              </a:tr>
              <a:tr h="308116">
                <a:tc rowSpan="3">
                  <a:txBody>
                    <a:bodyPr/>
                    <a:lstStyle/>
                    <a:p>
                      <a:pPr marL="71755" marR="71755" algn="ctr">
                        <a:spcAft>
                          <a:spcPts val="0"/>
                        </a:spcAft>
                      </a:pPr>
                      <a:r>
                        <a:rPr lang="en-US" sz="800">
                          <a:solidFill>
                            <a:schemeClr val="tx1"/>
                          </a:solidFill>
                          <a:effectLst/>
                        </a:rPr>
                        <a:t>Cycle 3</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15/04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22/04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29/04</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06/05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a:solidFill>
                            <a:schemeClr val="tx1"/>
                          </a:solidFill>
                          <a:effectLst/>
                        </a:rPr>
                        <a:t>W/C 13/05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700" dirty="0">
                          <a:solidFill>
                            <a:schemeClr val="tx1"/>
                          </a:solidFill>
                          <a:effectLst/>
                        </a:rPr>
                        <a:t>W/C 20/05</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gridSpan="7">
                  <a:txBody>
                    <a:bodyPr/>
                    <a:lstStyle/>
                    <a:p>
                      <a:pPr algn="l">
                        <a:spcBef>
                          <a:spcPts val="200"/>
                        </a:spcBef>
                        <a:spcAft>
                          <a:spcPts val="200"/>
                        </a:spcAft>
                      </a:pP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pPr algn="l">
                        <a:spcBef>
                          <a:spcPts val="200"/>
                        </a:spcBef>
                        <a:spcAft>
                          <a:spcPts val="20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pPr algn="l">
                        <a:spcBef>
                          <a:spcPts val="200"/>
                        </a:spcBef>
                        <a:spcAft>
                          <a:spcPts val="200"/>
                        </a:spcAft>
                      </a:pP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pPr algn="l">
                        <a:spcAft>
                          <a:spcPts val="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pPr algn="l">
                        <a:spcAft>
                          <a:spcPts val="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pPr algn="l">
                        <a:spcAft>
                          <a:spcPts val="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pPr algn="l">
                        <a:spcAft>
                          <a:spcPts val="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4545282"/>
                  </a:ext>
                </a:extLst>
              </a:tr>
              <a:tr h="408311">
                <a:tc vMerge="1">
                  <a:txBody>
                    <a:bodyPr/>
                    <a:lstStyle/>
                    <a:p>
                      <a:endParaRPr lang="en-GB"/>
                    </a:p>
                  </a:txBody>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s-ES" sz="600" dirty="0">
                          <a:solidFill>
                            <a:schemeClr val="tx1"/>
                          </a:solidFill>
                          <a:effectLst/>
                        </a:rPr>
                        <a:t> </a:t>
                      </a: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s-E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May bank holiday 06/05</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200"/>
                        </a:spcBef>
                        <a:spcAft>
                          <a:spcPts val="200"/>
                        </a:spcAft>
                      </a:pPr>
                      <a:r>
                        <a:rPr lang="en-US" sz="600">
                          <a:solidFill>
                            <a:schemeClr val="tx1"/>
                          </a:solidFill>
                          <a:effectLst/>
                        </a:rPr>
                        <a:t> </a:t>
                      </a: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vMerge="1">
                  <a:txBody>
                    <a:bodyPr/>
                    <a:lstStyle/>
                    <a:p>
                      <a:pPr algn="l">
                        <a:spcBef>
                          <a:spcPts val="200"/>
                        </a:spcBef>
                        <a:spcAft>
                          <a:spcPts val="200"/>
                        </a:spcAft>
                      </a:pP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spcBef>
                          <a:spcPts val="200"/>
                        </a:spcBef>
                        <a:spcAft>
                          <a:spcPts val="200"/>
                        </a:spcAft>
                      </a:pPr>
                      <a:endParaRPr lang="en-GB" sz="1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spcBef>
                          <a:spcPts val="200"/>
                        </a:spcBef>
                        <a:spcAft>
                          <a:spcPts val="20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10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6784" marR="567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502139"/>
                  </a:ext>
                </a:extLst>
              </a:tr>
              <a:tr h="1204591">
                <a:tc vMerge="1">
                  <a:txBody>
                    <a:bodyPr/>
                    <a:lstStyle/>
                    <a:p>
                      <a:endParaRPr lang="en-GB"/>
                    </a:p>
                  </a:txBody>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terminology used in the construction of the built environment</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Bef>
                          <a:spcPts val="0"/>
                        </a:spcBef>
                        <a:spcAft>
                          <a:spcPts val="0"/>
                        </a:spcAft>
                      </a:pPr>
                      <a:r>
                        <a:rPr lang="en-GB" sz="800" u="sng" kern="1200" dirty="0" smtClean="0">
                          <a:solidFill>
                            <a:schemeClr val="tx1"/>
                          </a:solidFill>
                          <a:effectLst/>
                          <a:latin typeface="+mn-lt"/>
                          <a:ea typeface="Cambria" panose="02040503050406030204" pitchFamily="18" charset="0"/>
                          <a:cs typeface="Times New Roman" panose="02020603050405020304" pitchFamily="18" charset="0"/>
                        </a:rPr>
                        <a:t>Preparation for the Examination</a:t>
                      </a:r>
                    </a:p>
                    <a:p>
                      <a:pPr algn="l">
                        <a:spcBef>
                          <a:spcPts val="0"/>
                        </a:spcBef>
                        <a:spcAft>
                          <a:spcPts val="0"/>
                        </a:spcAft>
                      </a:pPr>
                      <a:r>
                        <a:rPr lang="en-GB" sz="800" kern="1200" dirty="0" smtClean="0">
                          <a:solidFill>
                            <a:schemeClr val="tx1"/>
                          </a:solidFill>
                          <a:effectLst/>
                          <a:latin typeface="+mn-lt"/>
                          <a:ea typeface="Cambria" panose="02040503050406030204" pitchFamily="18" charset="0"/>
                          <a:cs typeface="Times New Roman" panose="02020603050405020304" pitchFamily="18" charset="0"/>
                        </a:rPr>
                        <a:t>This component will develop knowledge and understanding of processes, </a:t>
                      </a: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v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l">
                        <a:spcBef>
                          <a:spcPts val="200"/>
                        </a:spcBef>
                        <a:spcAft>
                          <a:spcPts val="200"/>
                        </a:spcAft>
                      </a:pPr>
                      <a:endParaRPr lang="en-GB" sz="800" dirty="0">
                        <a:solidFill>
                          <a:schemeClr val="tx1"/>
                        </a:solidFill>
                        <a:effectLst/>
                        <a:latin typeface="+mj-lt"/>
                        <a:ea typeface="Cambria" panose="02040503050406030204" pitchFamily="18" charset="0"/>
                        <a:cs typeface="Times New Roman" panose="02020603050405020304" pitchFamily="18" charset="0"/>
                      </a:endParaRPr>
                    </a:p>
                  </a:txBody>
                  <a:tcPr marL="56784" marR="567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602575"/>
                  </a:ext>
                </a:extLst>
              </a:tr>
            </a:tbl>
          </a:graphicData>
        </a:graphic>
      </p:graphicFrame>
      <p:cxnSp>
        <p:nvCxnSpPr>
          <p:cNvPr id="9" name="Straight Connector 8"/>
          <p:cNvCxnSpPr/>
          <p:nvPr/>
        </p:nvCxnSpPr>
        <p:spPr>
          <a:xfrm>
            <a:off x="7856753" y="402164"/>
            <a:ext cx="16625" cy="2241456"/>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18046"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26687"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219825" y="4691178"/>
            <a:ext cx="174" cy="1979644"/>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1176764" y="2659562"/>
            <a:ext cx="13854" cy="206987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42875" y="-11876"/>
            <a:ext cx="5123188" cy="461665"/>
          </a:xfrm>
          <a:prstGeom prst="rect">
            <a:avLst/>
          </a:prstGeom>
          <a:noFill/>
        </p:spPr>
        <p:txBody>
          <a:bodyPr wrap="square" rtlCol="0">
            <a:spAutoFit/>
          </a:bodyPr>
          <a:lstStyle/>
          <a:p>
            <a:r>
              <a:rPr lang="en-GB" sz="2400" spc="600" dirty="0" smtClean="0"/>
              <a:t>Year Eleven PAJ&amp; JL</a:t>
            </a:r>
            <a:endParaRPr lang="en-GB" sz="2400" spc="600" dirty="0"/>
          </a:p>
        </p:txBody>
      </p:sp>
    </p:spTree>
    <p:extLst>
      <p:ext uri="{BB962C8B-B14F-4D97-AF65-F5344CB8AC3E}">
        <p14:creationId xmlns:p14="http://schemas.microsoft.com/office/powerpoint/2010/main" val="2273189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820DE8649B30408BC088AEFAC7C4D2" ma:contentTypeVersion="5" ma:contentTypeDescription="Create a new document." ma:contentTypeScope="" ma:versionID="30101b5de2312d2f37d8cfaf51f9fe14">
  <xsd:schema xmlns:xsd="http://www.w3.org/2001/XMLSchema" xmlns:xs="http://www.w3.org/2001/XMLSchema" xmlns:p="http://schemas.microsoft.com/office/2006/metadata/properties" xmlns:ns2="13ef18e7-8872-4f9a-911a-cf9e675e1e77" xmlns:ns3="59bd01e3-93cf-46e1-9442-045ee2c0bacd" targetNamespace="http://schemas.microsoft.com/office/2006/metadata/properties" ma:root="true" ma:fieldsID="5f5c57751da3c53501c1aafb7339f9f1" ns2:_="" ns3:_="">
    <xsd:import namespace="13ef18e7-8872-4f9a-911a-cf9e675e1e77"/>
    <xsd:import namespace="59bd01e3-93cf-46e1-9442-045ee2c0bac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ef18e7-8872-4f9a-911a-cf9e675e1e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bd01e3-93cf-46e1-9442-045ee2c0bac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E02F96-1E71-45E3-B33A-DDE0E6ABAE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ef18e7-8872-4f9a-911a-cf9e675e1e77"/>
    <ds:schemaRef ds:uri="59bd01e3-93cf-46e1-9442-045ee2c0ba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2CF94A-10B8-44AF-A2BD-E24A51A68633}">
  <ds:schemaRefs>
    <ds:schemaRef ds:uri="13ef18e7-8872-4f9a-911a-cf9e675e1e77"/>
    <ds:schemaRef ds:uri="http://purl.org/dc/dcmitype/"/>
    <ds:schemaRef ds:uri="http://www.w3.org/XML/1998/namespace"/>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59bd01e3-93cf-46e1-9442-045ee2c0bacd"/>
    <ds:schemaRef ds:uri="http://purl.org/dc/terms/"/>
  </ds:schemaRefs>
</ds:datastoreItem>
</file>

<file path=customXml/itemProps3.xml><?xml version="1.0" encoding="utf-8"?>
<ds:datastoreItem xmlns:ds="http://schemas.openxmlformats.org/officeDocument/2006/customXml" ds:itemID="{C0B66DEF-707E-4D54-89AF-E7D54B9F2F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2672</TotalTime>
  <Words>2312</Words>
  <Application>Microsoft Office PowerPoint</Application>
  <PresentationFormat>Widescreen</PresentationFormat>
  <Paragraphs>347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Cambria</vt:lpstr>
      <vt:lpstr>DengXian</vt:lpstr>
      <vt:lpstr>Times New Roman</vt:lpstr>
      <vt:lpstr>Office Theme</vt:lpstr>
      <vt:lpstr>PowerPoint Presentation</vt:lpstr>
      <vt:lpstr>PowerPoint Presentation</vt:lpstr>
      <vt:lpstr>PowerPoint Presentation</vt:lpstr>
      <vt:lpstr>PowerPoint Presentation</vt:lpstr>
    </vt:vector>
  </TitlesOfParts>
  <Company>Manchester Health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Dickinson</dc:creator>
  <cp:lastModifiedBy>Marian Flanagan</cp:lastModifiedBy>
  <cp:revision>128</cp:revision>
  <cp:lastPrinted>2022-11-08T08:55:47Z</cp:lastPrinted>
  <dcterms:created xsi:type="dcterms:W3CDTF">2022-06-09T10:35:32Z</dcterms:created>
  <dcterms:modified xsi:type="dcterms:W3CDTF">2023-10-20T08:33:16Z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0x010100AA820DE8649B30408BC088AEFAC7C4D2</vt:lpwstr>
  </property>
</Properties>
</file>