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E3F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05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5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75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09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23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8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4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23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13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0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6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5C55A-26AA-4472-98BE-49489916A91D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82EE5-880D-4928-AC04-57E3CF8A0F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8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722855"/>
              </p:ext>
            </p:extLst>
          </p:nvPr>
        </p:nvGraphicFramePr>
        <p:xfrm>
          <a:off x="257689" y="1221971"/>
          <a:ext cx="1162951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7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What is Graphic Design?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Colour and Tone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Imagery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Typography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Key elements: Composition</a:t>
                      </a:r>
                    </a:p>
                    <a:p>
                      <a:pPr algn="ctr"/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Line/Final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Produce a research page including: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Graphic design definition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Examples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Careers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The 6 key elements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page on Colour/Tone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Primary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Secondary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Tertiary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Colour</a:t>
                      </a:r>
                      <a:r>
                        <a:rPr lang="en-GB" sz="1100" baseline="0" dirty="0" smtClean="0"/>
                        <a:t> harmonies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Book cover design: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Selection of appropriate imagery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typography: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Serif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Sans</a:t>
                      </a:r>
                      <a:r>
                        <a:rPr lang="en-GB" sz="1100" baseline="0" dirty="0" smtClean="0"/>
                        <a:t> Serif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Decorative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Script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Selection of appropriate type for book cover</a:t>
                      </a:r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Experimentation of composition: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Rule</a:t>
                      </a:r>
                      <a:r>
                        <a:rPr lang="en-GB" sz="1100" baseline="0" dirty="0" smtClean="0"/>
                        <a:t> of thirds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Symmetrical Balance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Asymmetrical balance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Introduce Line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Final design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Feedback on research and experimentation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Analysis of a book cover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56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165882"/>
              </p:ext>
            </p:extLst>
          </p:nvPr>
        </p:nvGraphicFramePr>
        <p:xfrm>
          <a:off x="249376" y="2128059"/>
          <a:ext cx="11629512" cy="3059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8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Intro</a:t>
                      </a:r>
                      <a:r>
                        <a:rPr lang="en-GB" sz="1100" baseline="0" dirty="0" smtClean="0"/>
                        <a:t> to Graphic Design/Logos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Application of skills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Digital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Digital development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Digital development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Application of design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Learn about 3 types of Logos: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 smtClean="0"/>
                        <a:t>Pictoral</a:t>
                      </a:r>
                      <a:endParaRPr lang="en-GB" sz="11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Wordmark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Abstract Iconography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Wordmark</a:t>
                      </a:r>
                      <a:r>
                        <a:rPr lang="en-GB" sz="1100" baseline="0" dirty="0" smtClean="0"/>
                        <a:t> Logo experimentation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 err="1" smtClean="0"/>
                        <a:t>Pictoral</a:t>
                      </a:r>
                      <a:r>
                        <a:rPr lang="en-GB" sz="1100" baseline="0" dirty="0" smtClean="0"/>
                        <a:t> logo experimentation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Recreate famous logos on PowerPoint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 smtClean="0"/>
                        <a:t>Abstract iconography experimentation: basic geometric shapes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baseline="0" dirty="0" smtClean="0"/>
                        <a:t>on PowerPoint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Development of logos</a:t>
                      </a:r>
                      <a:r>
                        <a:rPr lang="en-GB" sz="1100" baseline="0" dirty="0" smtClean="0"/>
                        <a:t> through colour: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Analogous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Complementary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Triadic</a:t>
                      </a:r>
                      <a:r>
                        <a:rPr lang="en-GB" sz="110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Development of logos</a:t>
                      </a:r>
                      <a:r>
                        <a:rPr lang="en-GB" sz="1100" baseline="0" dirty="0" smtClean="0"/>
                        <a:t> through colour: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Analogous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Complementary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Triadic</a:t>
                      </a:r>
                      <a:r>
                        <a:rPr lang="en-GB" sz="110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Selection</a:t>
                      </a:r>
                      <a:r>
                        <a:rPr lang="en-GB" sz="1100" baseline="0" dirty="0" smtClean="0"/>
                        <a:t> of favourite </a:t>
                      </a:r>
                      <a:r>
                        <a:rPr lang="en-GB" sz="1100" dirty="0" smtClean="0"/>
                        <a:t>logo: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Apply to business card in Photoshop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Feedback on research and experimentation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Analysis of logos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67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" t="2807" r="77246" b="87544"/>
          <a:stretch/>
        </p:blipFill>
        <p:spPr>
          <a:xfrm>
            <a:off x="333635" y="-879610"/>
            <a:ext cx="1997242" cy="66173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289191"/>
              </p:ext>
            </p:extLst>
          </p:nvPr>
        </p:nvGraphicFramePr>
        <p:xfrm>
          <a:off x="241063" y="1995055"/>
          <a:ext cx="11629512" cy="3059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689">
                  <a:extLst>
                    <a:ext uri="{9D8B030D-6E8A-4147-A177-3AD203B41FA5}">
                      <a16:colId xmlns:a16="http://schemas.microsoft.com/office/drawing/2014/main" val="76674450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07105581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4225367913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838089676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379106034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692002919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809328137"/>
                    </a:ext>
                  </a:extLst>
                </a:gridCol>
                <a:gridCol w="1453689">
                  <a:extLst>
                    <a:ext uri="{9D8B030D-6E8A-4147-A177-3AD203B41FA5}">
                      <a16:colId xmlns:a16="http://schemas.microsoft.com/office/drawing/2014/main" val="966480224"/>
                    </a:ext>
                  </a:extLst>
                </a:gridCol>
              </a:tblGrid>
              <a:tr h="324196">
                <a:tc rowSpan="3">
                  <a:txBody>
                    <a:bodyPr/>
                    <a:lstStyle/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3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Year 9 </a:t>
                      </a:r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69089"/>
                  </a:ext>
                </a:extLst>
              </a:tr>
              <a:tr h="5902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Research </a:t>
                      </a:r>
                      <a:r>
                        <a:rPr lang="en-GB" sz="1100" baseline="0" dirty="0" smtClean="0"/>
                        <a:t>Graphic Design/Photographic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Techniques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Presentation Techniques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Snipping Tool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Typography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Typography Experimentation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Feedback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38547"/>
                  </a:ext>
                </a:extLst>
              </a:tr>
              <a:tr h="1351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pages on the Graphic Design and Photography industries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Research pages on common</a:t>
                      </a:r>
                      <a:r>
                        <a:rPr lang="en-GB" sz="1100" baseline="0" dirty="0" smtClean="0"/>
                        <a:t> techniques used in</a:t>
                      </a:r>
                      <a:r>
                        <a:rPr lang="en-GB" sz="1100" dirty="0" smtClean="0"/>
                        <a:t> Graphic Design and Photography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How to present work in Graphic Design/Photography</a:t>
                      </a:r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Using text boxes in PowerPoint: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Selection of type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Colour</a:t>
                      </a:r>
                      <a:r>
                        <a:rPr lang="en-GB" sz="1100" baseline="0" dirty="0" smtClean="0"/>
                        <a:t> of text boxes/Type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Analogous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Complementary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 smtClean="0"/>
                        <a:t>Contrast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Using the</a:t>
                      </a:r>
                      <a:r>
                        <a:rPr lang="en-GB" sz="1100" baseline="0" dirty="0" smtClean="0"/>
                        <a:t> snipping tool.</a:t>
                      </a:r>
                    </a:p>
                    <a:p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Selection of images and presentation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Psychedelic warped text: Photoshop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Rasterize text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Warp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Colour selection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 smtClean="0"/>
                        <a:t>Imagery in text:</a:t>
                      </a:r>
                      <a:r>
                        <a:rPr lang="en-GB" sz="1100" baseline="0" dirty="0" smtClean="0"/>
                        <a:t> Photoshop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smtClean="0"/>
                        <a:t>Clipping mask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Feedback on research and experimentation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smtClean="0"/>
                        <a:t>Analysis of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63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77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458727"/>
              </p:ext>
            </p:extLst>
          </p:nvPr>
        </p:nvGraphicFramePr>
        <p:xfrm>
          <a:off x="190500" y="402164"/>
          <a:ext cx="11808021" cy="62202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0497">
                  <a:extLst>
                    <a:ext uri="{9D8B030D-6E8A-4147-A177-3AD203B41FA5}">
                      <a16:colId xmlns:a16="http://schemas.microsoft.com/office/drawing/2014/main" val="1911591944"/>
                    </a:ext>
                  </a:extLst>
                </a:gridCol>
                <a:gridCol w="958228">
                  <a:extLst>
                    <a:ext uri="{9D8B030D-6E8A-4147-A177-3AD203B41FA5}">
                      <a16:colId xmlns:a16="http://schemas.microsoft.com/office/drawing/2014/main" val="454966858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06926333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1663025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157291291"/>
                    </a:ext>
                  </a:extLst>
                </a:gridCol>
                <a:gridCol w="962574">
                  <a:extLst>
                    <a:ext uri="{9D8B030D-6E8A-4147-A177-3AD203B41FA5}">
                      <a16:colId xmlns:a16="http://schemas.microsoft.com/office/drawing/2014/main" val="3544910017"/>
                    </a:ext>
                  </a:extLst>
                </a:gridCol>
                <a:gridCol w="878485">
                  <a:extLst>
                    <a:ext uri="{9D8B030D-6E8A-4147-A177-3AD203B41FA5}">
                      <a16:colId xmlns:a16="http://schemas.microsoft.com/office/drawing/2014/main" val="447466396"/>
                    </a:ext>
                  </a:extLst>
                </a:gridCol>
                <a:gridCol w="825369">
                  <a:extLst>
                    <a:ext uri="{9D8B030D-6E8A-4147-A177-3AD203B41FA5}">
                      <a16:colId xmlns:a16="http://schemas.microsoft.com/office/drawing/2014/main" val="3657147849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788640390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3190720081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79183934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425186432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876439263"/>
                    </a:ext>
                  </a:extLst>
                </a:gridCol>
                <a:gridCol w="829678">
                  <a:extLst>
                    <a:ext uri="{9D8B030D-6E8A-4147-A177-3AD203B41FA5}">
                      <a16:colId xmlns:a16="http://schemas.microsoft.com/office/drawing/2014/main" val="2233982619"/>
                    </a:ext>
                  </a:extLst>
                </a:gridCol>
              </a:tblGrid>
              <a:tr h="370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4794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28/8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25/09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02/10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09/10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16/10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20/11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27/11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567155"/>
                  </a:ext>
                </a:extLst>
              </a:tr>
              <a:tr h="2960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Training days + 1 pupil day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23/11 + 24/11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96813"/>
                  </a:ext>
                </a:extLst>
              </a:tr>
              <a:tr h="1266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65140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08/01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15/01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22/01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05/02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26/02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306502"/>
                  </a:ext>
                </a:extLst>
              </a:tr>
              <a:tr h="3359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Training day 09/02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07/03 + 08/03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90448"/>
                  </a:ext>
                </a:extLst>
              </a:tr>
              <a:tr h="14136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02391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22/04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20/05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03/06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WC 10/06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17/06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24/06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01/07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45282"/>
                  </a:ext>
                </a:extLst>
              </a:tr>
              <a:tr h="4083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May bank holiday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 19/07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2139"/>
                  </a:ext>
                </a:extLst>
              </a:tr>
              <a:tr h="12045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2575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856753" y="402164"/>
            <a:ext cx="16625" cy="224145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8046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26687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219825" y="4691178"/>
            <a:ext cx="174" cy="1979644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76764" y="2659562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875" y="-11876"/>
            <a:ext cx="207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pc="600" dirty="0" smtClean="0"/>
              <a:t>Year Ten </a:t>
            </a:r>
            <a:endParaRPr lang="en-GB" sz="2400" spc="600" dirty="0"/>
          </a:p>
        </p:txBody>
      </p:sp>
      <p:pic>
        <p:nvPicPr>
          <p:cNvPr id="1026" name="Picture 2" descr="Crying face emoji clipart. Free download transparent .PNG | Creazil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890" y="598705"/>
            <a:ext cx="5827120" cy="58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5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535188"/>
              </p:ext>
            </p:extLst>
          </p:nvPr>
        </p:nvGraphicFramePr>
        <p:xfrm>
          <a:off x="190500" y="402164"/>
          <a:ext cx="11808021" cy="62202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0497">
                  <a:extLst>
                    <a:ext uri="{9D8B030D-6E8A-4147-A177-3AD203B41FA5}">
                      <a16:colId xmlns:a16="http://schemas.microsoft.com/office/drawing/2014/main" val="1911591944"/>
                    </a:ext>
                  </a:extLst>
                </a:gridCol>
                <a:gridCol w="958228">
                  <a:extLst>
                    <a:ext uri="{9D8B030D-6E8A-4147-A177-3AD203B41FA5}">
                      <a16:colId xmlns:a16="http://schemas.microsoft.com/office/drawing/2014/main" val="454966858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06926333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1663025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157291291"/>
                    </a:ext>
                  </a:extLst>
                </a:gridCol>
                <a:gridCol w="962574">
                  <a:extLst>
                    <a:ext uri="{9D8B030D-6E8A-4147-A177-3AD203B41FA5}">
                      <a16:colId xmlns:a16="http://schemas.microsoft.com/office/drawing/2014/main" val="3544910017"/>
                    </a:ext>
                  </a:extLst>
                </a:gridCol>
                <a:gridCol w="878485">
                  <a:extLst>
                    <a:ext uri="{9D8B030D-6E8A-4147-A177-3AD203B41FA5}">
                      <a16:colId xmlns:a16="http://schemas.microsoft.com/office/drawing/2014/main" val="447466396"/>
                    </a:ext>
                  </a:extLst>
                </a:gridCol>
                <a:gridCol w="825369">
                  <a:extLst>
                    <a:ext uri="{9D8B030D-6E8A-4147-A177-3AD203B41FA5}">
                      <a16:colId xmlns:a16="http://schemas.microsoft.com/office/drawing/2014/main" val="3657147849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788640390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3190720081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79183934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4251864326"/>
                    </a:ext>
                  </a:extLst>
                </a:gridCol>
                <a:gridCol w="826088">
                  <a:extLst>
                    <a:ext uri="{9D8B030D-6E8A-4147-A177-3AD203B41FA5}">
                      <a16:colId xmlns:a16="http://schemas.microsoft.com/office/drawing/2014/main" val="2876439263"/>
                    </a:ext>
                  </a:extLst>
                </a:gridCol>
                <a:gridCol w="829678">
                  <a:extLst>
                    <a:ext uri="{9D8B030D-6E8A-4147-A177-3AD203B41FA5}">
                      <a16:colId xmlns:a16="http://schemas.microsoft.com/office/drawing/2014/main" val="2233982619"/>
                    </a:ext>
                  </a:extLst>
                </a:gridCol>
              </a:tblGrid>
              <a:tr h="370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3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Week 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Week 13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4794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28/8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25/09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02/10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09/10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16/10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20/11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27/11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567155"/>
                  </a:ext>
                </a:extLst>
              </a:tr>
              <a:tr h="2960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Training days + 1 pupil day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Trip To Yorkshire Sculpture Park</a:t>
                      </a:r>
                      <a:endParaRPr lang="en-GB" sz="9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23/11 + 24/11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96813"/>
                  </a:ext>
                </a:extLst>
              </a:tr>
              <a:tr h="12666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Coursework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Yorkshire Sculpture Park Mini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Simplification project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8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b="0" u="none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Coursework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Simplification project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Complete coursework</a:t>
                      </a:r>
                      <a:endParaRPr lang="en-GB" sz="9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65140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18/12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08/01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15/01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22/01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29/01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05/02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26/02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04/03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11/03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306502"/>
                  </a:ext>
                </a:extLst>
              </a:tr>
              <a:tr h="3359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Training day 09/02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days 07/03 + 08/03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90448"/>
                  </a:ext>
                </a:extLst>
              </a:tr>
              <a:tr h="14136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Coursework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Complete coursework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Exam</a:t>
                      </a:r>
                      <a:endParaRPr lang="en-GB" sz="9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Experiment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 ideas</a:t>
                      </a: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Exam</a:t>
                      </a:r>
                    </a:p>
                    <a:p>
                      <a:pPr marL="171450" indent="-171450" algn="l">
                        <a:lnSpc>
                          <a:spcPts val="11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Research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Experiment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ideas</a:t>
                      </a:r>
                      <a:endParaRPr lang="en-GB" sz="9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b="1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400" b="1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302391"/>
                  </a:ext>
                </a:extLst>
              </a:tr>
              <a:tr h="308116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Cycle 3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22/04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29/04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13/05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W/C 20/05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03/06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WC 10/06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17/06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24/06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01/07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08/07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</a:rPr>
                        <a:t>W/C 15/07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45282"/>
                  </a:ext>
                </a:extLst>
              </a:tr>
              <a:tr h="4083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May bank holiday 06/05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Data day 19/07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2139"/>
                  </a:ext>
                </a:extLst>
              </a:tr>
              <a:tr h="12045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Exam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Final</a:t>
                      </a:r>
                      <a:r>
                        <a:rPr lang="en-GB" sz="9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DengXian"/>
                          <a:cs typeface="Arial" panose="020B0604020202020204" pitchFamily="34" charset="0"/>
                        </a:rPr>
                        <a:t> realisation </a:t>
                      </a:r>
                      <a:endParaRPr lang="en-GB" sz="9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DengXian"/>
                        <a:cs typeface="Arial" panose="020B0604020202020204" pitchFamily="34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b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Course Complete</a:t>
                      </a:r>
                      <a:r>
                        <a:rPr lang="en-GB" sz="900" b="1" u="sng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 b="1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84" marR="56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2575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856753" y="402164"/>
            <a:ext cx="16625" cy="224145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8046" y="2639898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26687" y="2639898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219825" y="4691178"/>
            <a:ext cx="174" cy="1979644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76764" y="2639898"/>
            <a:ext cx="13854" cy="206987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875" y="-11876"/>
            <a:ext cx="4048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pc="600" dirty="0" smtClean="0"/>
              <a:t>Year Eleven  </a:t>
            </a:r>
            <a:endParaRPr lang="en-GB" sz="2400" spc="600" dirty="0"/>
          </a:p>
        </p:txBody>
      </p:sp>
    </p:spTree>
    <p:extLst>
      <p:ext uri="{BB962C8B-B14F-4D97-AF65-F5344CB8AC3E}">
        <p14:creationId xmlns:p14="http://schemas.microsoft.com/office/powerpoint/2010/main" val="2735145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820DE8649B30408BC088AEFAC7C4D2" ma:contentTypeVersion="5" ma:contentTypeDescription="Create a new document." ma:contentTypeScope="" ma:versionID="30101b5de2312d2f37d8cfaf51f9fe14">
  <xsd:schema xmlns:xsd="http://www.w3.org/2001/XMLSchema" xmlns:xs="http://www.w3.org/2001/XMLSchema" xmlns:p="http://schemas.microsoft.com/office/2006/metadata/properties" xmlns:ns2="13ef18e7-8872-4f9a-911a-cf9e675e1e77" xmlns:ns3="59bd01e3-93cf-46e1-9442-045ee2c0bacd" targetNamespace="http://schemas.microsoft.com/office/2006/metadata/properties" ma:root="true" ma:fieldsID="5f5c57751da3c53501c1aafb7339f9f1" ns2:_="" ns3:_="">
    <xsd:import namespace="13ef18e7-8872-4f9a-911a-cf9e675e1e77"/>
    <xsd:import namespace="59bd01e3-93cf-46e1-9442-045ee2c0ba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f18e7-8872-4f9a-911a-cf9e675e1e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d01e3-93cf-46e1-9442-045ee2c0bac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11FCB-A4E3-4122-B976-51AC9D3032D8}">
  <ds:schemaRefs>
    <ds:schemaRef ds:uri="http://schemas.microsoft.com/office/infopath/2007/PartnerControls"/>
    <ds:schemaRef ds:uri="59bd01e3-93cf-46e1-9442-045ee2c0bacd"/>
    <ds:schemaRef ds:uri="13ef18e7-8872-4f9a-911a-cf9e675e1e77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2301886-B2CE-4B16-B369-8567DB16B6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C2637-89DB-4FAB-9F6E-50D861E35F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ef18e7-8872-4f9a-911a-cf9e675e1e77"/>
    <ds:schemaRef ds:uri="59bd01e3-93cf-46e1-9442-045ee2c0b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636</Words>
  <Application>Microsoft Office PowerPoint</Application>
  <PresentationFormat>Widescreen</PresentationFormat>
  <Paragraphs>331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DengXian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Manchester Health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Dickinson</dc:creator>
  <cp:lastModifiedBy>Marian Flanagan</cp:lastModifiedBy>
  <cp:revision>117</cp:revision>
  <cp:lastPrinted>2022-11-08T08:55:47Z</cp:lastPrinted>
  <dcterms:created xsi:type="dcterms:W3CDTF">2022-06-09T10:35:32Z</dcterms:created>
  <dcterms:modified xsi:type="dcterms:W3CDTF">2023-10-20T08:33:37Z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0x010100AA820DE8649B30408BC088AEFAC7C4D2</vt:lpwstr>
  </property>
</Properties>
</file>