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2" r:id="rId8"/>
    <p:sldId id="263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E3F9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1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C55A-26AA-4472-98BE-49489916A91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2EE5-880D-4928-AC04-57E3CF8A0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056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C55A-26AA-4472-98BE-49489916A91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2EE5-880D-4928-AC04-57E3CF8A0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950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C55A-26AA-4472-98BE-49489916A91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2EE5-880D-4928-AC04-57E3CF8A0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752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C55A-26AA-4472-98BE-49489916A91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2EE5-880D-4928-AC04-57E3CF8A0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09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C55A-26AA-4472-98BE-49489916A91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2EE5-880D-4928-AC04-57E3CF8A0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231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C55A-26AA-4472-98BE-49489916A91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2EE5-880D-4928-AC04-57E3CF8A0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886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C55A-26AA-4472-98BE-49489916A91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2EE5-880D-4928-AC04-57E3CF8A0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849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C55A-26AA-4472-98BE-49489916A91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2EE5-880D-4928-AC04-57E3CF8A0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23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C55A-26AA-4472-98BE-49489916A91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2EE5-880D-4928-AC04-57E3CF8A0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137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C55A-26AA-4472-98BE-49489916A91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2EE5-880D-4928-AC04-57E3CF8A0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40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C55A-26AA-4472-98BE-49489916A91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2EE5-880D-4928-AC04-57E3CF8A0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265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5C55A-26AA-4472-98BE-49489916A91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82EE5-880D-4928-AC04-57E3CF8A0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584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055" t="2807" r="77246" b="87544"/>
          <a:stretch/>
        </p:blipFill>
        <p:spPr>
          <a:xfrm>
            <a:off x="333635" y="-879610"/>
            <a:ext cx="1997242" cy="661737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722855"/>
              </p:ext>
            </p:extLst>
          </p:nvPr>
        </p:nvGraphicFramePr>
        <p:xfrm>
          <a:off x="257689" y="1221971"/>
          <a:ext cx="1162951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689">
                  <a:extLst>
                    <a:ext uri="{9D8B030D-6E8A-4147-A177-3AD203B41FA5}">
                      <a16:colId xmlns:a16="http://schemas.microsoft.com/office/drawing/2014/main" val="766744506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607105581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4225367913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3838089676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3791060349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692002919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809328137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966480224"/>
                    </a:ext>
                  </a:extLst>
                </a:gridCol>
              </a:tblGrid>
              <a:tr h="324196">
                <a:tc rowSpan="3">
                  <a:txBody>
                    <a:bodyPr/>
                    <a:lstStyle/>
                    <a:p>
                      <a:endParaRPr lang="en-GB" sz="3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3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Year 7 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1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2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3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4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5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6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7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069089"/>
                  </a:ext>
                </a:extLst>
              </a:tr>
              <a:tr h="59020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What is Graphic Design?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Key elements: Colour and Tone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Key elements: Imagery</a:t>
                      </a:r>
                    </a:p>
                    <a:p>
                      <a:pPr algn="ctr"/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Key elements: Typography</a:t>
                      </a:r>
                    </a:p>
                    <a:p>
                      <a:pPr algn="ctr"/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Key elements: Composition</a:t>
                      </a:r>
                    </a:p>
                    <a:p>
                      <a:pPr algn="ctr"/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Line/Final Design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Feedback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138547"/>
                  </a:ext>
                </a:extLst>
              </a:tr>
              <a:tr h="135197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 smtClean="0"/>
                        <a:t>Produce a research page including: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Graphic design definition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Examples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Careers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The 6 key elements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 smtClean="0"/>
                        <a:t>Research page on Colour/Tone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Primary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Secondary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Tertiary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Colour</a:t>
                      </a:r>
                      <a:r>
                        <a:rPr lang="en-GB" sz="1100" baseline="0" dirty="0" smtClean="0"/>
                        <a:t> harmonies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 smtClean="0"/>
                        <a:t>Book cover design: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Selection of appropriate imagery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 smtClean="0"/>
                        <a:t>Research typography: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Serif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Sans</a:t>
                      </a:r>
                      <a:r>
                        <a:rPr lang="en-GB" sz="1100" baseline="0" dirty="0" smtClean="0"/>
                        <a:t> Serif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Decorative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Script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Selection of appropriate type for book cover</a:t>
                      </a:r>
                    </a:p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Experimentation of composition: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Rule</a:t>
                      </a:r>
                      <a:r>
                        <a:rPr lang="en-GB" sz="1100" baseline="0" dirty="0" smtClean="0"/>
                        <a:t> of thirds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Symmetrical Balance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Asymmetrical balance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Introduce Line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Final design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Feedback on research and experimentation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Analysis of a book cover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063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2566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055" t="2807" r="77246" b="87544"/>
          <a:stretch/>
        </p:blipFill>
        <p:spPr>
          <a:xfrm>
            <a:off x="333635" y="-879610"/>
            <a:ext cx="1997242" cy="661737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165882"/>
              </p:ext>
            </p:extLst>
          </p:nvPr>
        </p:nvGraphicFramePr>
        <p:xfrm>
          <a:off x="249376" y="2128059"/>
          <a:ext cx="11629512" cy="3059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689">
                  <a:extLst>
                    <a:ext uri="{9D8B030D-6E8A-4147-A177-3AD203B41FA5}">
                      <a16:colId xmlns:a16="http://schemas.microsoft.com/office/drawing/2014/main" val="766744506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607105581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4225367913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3838089676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3791060349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692002919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809328137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966480224"/>
                    </a:ext>
                  </a:extLst>
                </a:gridCol>
              </a:tblGrid>
              <a:tr h="324196">
                <a:tc rowSpan="3">
                  <a:txBody>
                    <a:bodyPr/>
                    <a:lstStyle/>
                    <a:p>
                      <a:endParaRPr lang="en-GB" sz="3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Year 8 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1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2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3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4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5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6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7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069089"/>
                  </a:ext>
                </a:extLst>
              </a:tr>
              <a:tr h="59020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Intro</a:t>
                      </a:r>
                      <a:r>
                        <a:rPr lang="en-GB" sz="1100" baseline="0" dirty="0" smtClean="0"/>
                        <a:t> to Graphic Design/Logos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Application of skills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Digital Experimentation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Digital development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Digital development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Application of design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Feedback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138547"/>
                  </a:ext>
                </a:extLst>
              </a:tr>
              <a:tr h="135197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 smtClean="0"/>
                        <a:t>Learn about 3 types of Logos: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err="1" smtClean="0"/>
                        <a:t>Pictoral</a:t>
                      </a:r>
                      <a:endParaRPr lang="en-GB" sz="11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Wordmark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Abstract Iconography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 smtClean="0"/>
                        <a:t>Wordmark</a:t>
                      </a:r>
                      <a:r>
                        <a:rPr lang="en-GB" sz="1100" baseline="0" dirty="0" smtClean="0"/>
                        <a:t> Logo experimentation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baseline="0" dirty="0" err="1" smtClean="0"/>
                        <a:t>Pictoral</a:t>
                      </a:r>
                      <a:r>
                        <a:rPr lang="en-GB" sz="1100" baseline="0" dirty="0" smtClean="0"/>
                        <a:t> logo experimentation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Recreate famous logos on PowerPoint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baseline="0" dirty="0" smtClean="0"/>
                        <a:t>Abstract iconography experimentation: basic geometric shapes</a:t>
                      </a:r>
                      <a:r>
                        <a:rPr lang="en-GB" sz="1100" baseline="0" dirty="0"/>
                        <a:t> </a:t>
                      </a:r>
                      <a:r>
                        <a:rPr lang="en-GB" sz="1100" baseline="0" dirty="0" smtClean="0"/>
                        <a:t>on PowerPoint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 smtClean="0"/>
                        <a:t>Development of logos</a:t>
                      </a:r>
                      <a:r>
                        <a:rPr lang="en-GB" sz="1100" baseline="0" dirty="0" smtClean="0"/>
                        <a:t> through colour: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Analogous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Complementary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Triadic</a:t>
                      </a:r>
                      <a:r>
                        <a:rPr lang="en-GB" sz="1100" dirty="0" smtClean="0"/>
                        <a:t>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 smtClean="0"/>
                        <a:t>Development of logos</a:t>
                      </a:r>
                      <a:r>
                        <a:rPr lang="en-GB" sz="1100" baseline="0" dirty="0" smtClean="0"/>
                        <a:t> through colour: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Analogous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Complementary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Triadic</a:t>
                      </a:r>
                      <a:r>
                        <a:rPr lang="en-GB" sz="1100" dirty="0" smtClean="0"/>
                        <a:t>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 smtClean="0"/>
                        <a:t>Selection</a:t>
                      </a:r>
                      <a:r>
                        <a:rPr lang="en-GB" sz="1100" baseline="0" dirty="0" smtClean="0"/>
                        <a:t> of favourite </a:t>
                      </a:r>
                      <a:r>
                        <a:rPr lang="en-GB" sz="1100" dirty="0" smtClean="0"/>
                        <a:t>logo: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Apply to business card in Photoshop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Feedback on research and experimentation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Analysis of logos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063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1674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055" t="2807" r="77246" b="87544"/>
          <a:stretch/>
        </p:blipFill>
        <p:spPr>
          <a:xfrm>
            <a:off x="333635" y="-879610"/>
            <a:ext cx="1997242" cy="661737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289191"/>
              </p:ext>
            </p:extLst>
          </p:nvPr>
        </p:nvGraphicFramePr>
        <p:xfrm>
          <a:off x="241063" y="1995055"/>
          <a:ext cx="11629512" cy="3059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689">
                  <a:extLst>
                    <a:ext uri="{9D8B030D-6E8A-4147-A177-3AD203B41FA5}">
                      <a16:colId xmlns:a16="http://schemas.microsoft.com/office/drawing/2014/main" val="766744506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607105581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4225367913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3838089676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3791060349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692002919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809328137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966480224"/>
                    </a:ext>
                  </a:extLst>
                </a:gridCol>
              </a:tblGrid>
              <a:tr h="324196">
                <a:tc rowSpan="3">
                  <a:txBody>
                    <a:bodyPr/>
                    <a:lstStyle/>
                    <a:p>
                      <a:endParaRPr lang="en-GB" sz="3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3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Year 9 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1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2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3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4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5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6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7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069089"/>
                  </a:ext>
                </a:extLst>
              </a:tr>
              <a:tr h="59020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Research </a:t>
                      </a:r>
                      <a:r>
                        <a:rPr lang="en-GB" sz="1100" baseline="0" dirty="0" smtClean="0"/>
                        <a:t>Graphic Design/Photographic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Techniques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Presentation Techniques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Snipping Tool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Typography Experimentation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Typography Experimentation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Feedback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138547"/>
                  </a:ext>
                </a:extLst>
              </a:tr>
              <a:tr h="135197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 smtClean="0"/>
                        <a:t>Research pages on the Graphic Design and Photography industries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 smtClean="0"/>
                        <a:t>Research pages on common</a:t>
                      </a:r>
                      <a:r>
                        <a:rPr lang="en-GB" sz="1100" baseline="0" dirty="0" smtClean="0"/>
                        <a:t> techniques used in</a:t>
                      </a:r>
                      <a:r>
                        <a:rPr lang="en-GB" sz="1100" dirty="0" smtClean="0"/>
                        <a:t> Graphic Design and Photography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How to present work in Graphic Design/Photography</a:t>
                      </a:r>
                    </a:p>
                    <a:p>
                      <a:endParaRPr lang="en-GB" sz="1100" dirty="0" smtClean="0"/>
                    </a:p>
                    <a:p>
                      <a:r>
                        <a:rPr lang="en-GB" sz="1100" dirty="0" smtClean="0"/>
                        <a:t>Using text boxes in PowerPoint: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Selection of type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Colour</a:t>
                      </a:r>
                      <a:r>
                        <a:rPr lang="en-GB" sz="1100" baseline="0" dirty="0" smtClean="0"/>
                        <a:t> of text boxes/Type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Analogous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Complementary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Contrast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Using the</a:t>
                      </a:r>
                      <a:r>
                        <a:rPr lang="en-GB" sz="1100" baseline="0" dirty="0" smtClean="0"/>
                        <a:t> snipping tool.</a:t>
                      </a:r>
                    </a:p>
                    <a:p>
                      <a:endParaRPr lang="en-GB" sz="1100" baseline="0" dirty="0" smtClean="0"/>
                    </a:p>
                    <a:p>
                      <a:r>
                        <a:rPr lang="en-GB" sz="1100" baseline="0" dirty="0" smtClean="0"/>
                        <a:t>Selection of images and presentation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 smtClean="0"/>
                        <a:t>Psychedelic warped text: Photoshop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Rasterize text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Warp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Colour selection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 smtClean="0"/>
                        <a:t>Imagery in text:</a:t>
                      </a:r>
                      <a:r>
                        <a:rPr lang="en-GB" sz="1100" baseline="0" dirty="0" smtClean="0"/>
                        <a:t> Photoshop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smtClean="0"/>
                        <a:t>Clipping mask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Feedback on research and experimentation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Analysis of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063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774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458727"/>
              </p:ext>
            </p:extLst>
          </p:nvPr>
        </p:nvGraphicFramePr>
        <p:xfrm>
          <a:off x="190500" y="402164"/>
          <a:ext cx="11808021" cy="622020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70497">
                  <a:extLst>
                    <a:ext uri="{9D8B030D-6E8A-4147-A177-3AD203B41FA5}">
                      <a16:colId xmlns:a16="http://schemas.microsoft.com/office/drawing/2014/main" val="1911591944"/>
                    </a:ext>
                  </a:extLst>
                </a:gridCol>
                <a:gridCol w="958228">
                  <a:extLst>
                    <a:ext uri="{9D8B030D-6E8A-4147-A177-3AD203B41FA5}">
                      <a16:colId xmlns:a16="http://schemas.microsoft.com/office/drawing/2014/main" val="454966858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3069263338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421663025"/>
                    </a:ext>
                  </a:extLst>
                </a:gridCol>
                <a:gridCol w="962025">
                  <a:extLst>
                    <a:ext uri="{9D8B030D-6E8A-4147-A177-3AD203B41FA5}">
                      <a16:colId xmlns:a16="http://schemas.microsoft.com/office/drawing/2014/main" val="2157291291"/>
                    </a:ext>
                  </a:extLst>
                </a:gridCol>
                <a:gridCol w="962574">
                  <a:extLst>
                    <a:ext uri="{9D8B030D-6E8A-4147-A177-3AD203B41FA5}">
                      <a16:colId xmlns:a16="http://schemas.microsoft.com/office/drawing/2014/main" val="3544910017"/>
                    </a:ext>
                  </a:extLst>
                </a:gridCol>
                <a:gridCol w="878485">
                  <a:extLst>
                    <a:ext uri="{9D8B030D-6E8A-4147-A177-3AD203B41FA5}">
                      <a16:colId xmlns:a16="http://schemas.microsoft.com/office/drawing/2014/main" val="447466396"/>
                    </a:ext>
                  </a:extLst>
                </a:gridCol>
                <a:gridCol w="825369">
                  <a:extLst>
                    <a:ext uri="{9D8B030D-6E8A-4147-A177-3AD203B41FA5}">
                      <a16:colId xmlns:a16="http://schemas.microsoft.com/office/drawing/2014/main" val="3657147849"/>
                    </a:ext>
                  </a:extLst>
                </a:gridCol>
                <a:gridCol w="826088">
                  <a:extLst>
                    <a:ext uri="{9D8B030D-6E8A-4147-A177-3AD203B41FA5}">
                      <a16:colId xmlns:a16="http://schemas.microsoft.com/office/drawing/2014/main" val="788640390"/>
                    </a:ext>
                  </a:extLst>
                </a:gridCol>
                <a:gridCol w="826088">
                  <a:extLst>
                    <a:ext uri="{9D8B030D-6E8A-4147-A177-3AD203B41FA5}">
                      <a16:colId xmlns:a16="http://schemas.microsoft.com/office/drawing/2014/main" val="3190720081"/>
                    </a:ext>
                  </a:extLst>
                </a:gridCol>
                <a:gridCol w="826088">
                  <a:extLst>
                    <a:ext uri="{9D8B030D-6E8A-4147-A177-3AD203B41FA5}">
                      <a16:colId xmlns:a16="http://schemas.microsoft.com/office/drawing/2014/main" val="2791839346"/>
                    </a:ext>
                  </a:extLst>
                </a:gridCol>
                <a:gridCol w="826088">
                  <a:extLst>
                    <a:ext uri="{9D8B030D-6E8A-4147-A177-3AD203B41FA5}">
                      <a16:colId xmlns:a16="http://schemas.microsoft.com/office/drawing/2014/main" val="4251864326"/>
                    </a:ext>
                  </a:extLst>
                </a:gridCol>
                <a:gridCol w="826088">
                  <a:extLst>
                    <a:ext uri="{9D8B030D-6E8A-4147-A177-3AD203B41FA5}">
                      <a16:colId xmlns:a16="http://schemas.microsoft.com/office/drawing/2014/main" val="2876439263"/>
                    </a:ext>
                  </a:extLst>
                </a:gridCol>
                <a:gridCol w="829678">
                  <a:extLst>
                    <a:ext uri="{9D8B030D-6E8A-4147-A177-3AD203B41FA5}">
                      <a16:colId xmlns:a16="http://schemas.microsoft.com/office/drawing/2014/main" val="2233982619"/>
                    </a:ext>
                  </a:extLst>
                </a:gridCol>
              </a:tblGrid>
              <a:tr h="3706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Week 1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Week 2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Week 3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Week 4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Week 5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Week 6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Week 7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Week 8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Week 9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Week 10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Week 11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Week 12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Week 13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454794"/>
                  </a:ext>
                </a:extLst>
              </a:tr>
              <a:tr h="308116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Cycle 1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W/C 28/8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04/09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11/09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18/09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25/09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02/10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09/10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W/C 16/10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06/11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13/11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20/11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27/11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04/12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567155"/>
                  </a:ext>
                </a:extLst>
              </a:tr>
              <a:tr h="2960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  <a:effectLst/>
                        </a:rPr>
                        <a:t>Training days + 1 pupil day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Data days 23/11 + 24/11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596813"/>
                  </a:ext>
                </a:extLst>
              </a:tr>
              <a:tr h="12666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665140"/>
                  </a:ext>
                </a:extLst>
              </a:tr>
              <a:tr h="308116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Cycle 2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11/12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18/12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W/C 08/01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W/C 15/01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22/01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29/01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05/02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19/02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26/02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04/03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11/03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18/03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08/04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306502"/>
                  </a:ext>
                </a:extLst>
              </a:tr>
              <a:tr h="3359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Training day 09/02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Data days 07/03 + 08/03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790448"/>
                  </a:ext>
                </a:extLst>
              </a:tr>
              <a:tr h="14136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302391"/>
                  </a:ext>
                </a:extLst>
              </a:tr>
              <a:tr h="308116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Cycle 3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15/04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22/04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29/04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06/05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13/05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W/C 20/05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03/06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WC 10/06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17/06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24/06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01/07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08/07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15/07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545282"/>
                  </a:ext>
                </a:extLst>
              </a:tr>
              <a:tr h="40831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May bank holiday 06/05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Data day 19/07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02139"/>
                  </a:ext>
                </a:extLst>
              </a:tr>
              <a:tr h="12045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02575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7856753" y="402164"/>
            <a:ext cx="16625" cy="2241456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18046" y="2659562"/>
            <a:ext cx="13854" cy="206987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026687" y="2659562"/>
            <a:ext cx="13854" cy="206987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6219825" y="4691178"/>
            <a:ext cx="174" cy="1979644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1176764" y="2659562"/>
            <a:ext cx="13854" cy="206987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42875" y="-11876"/>
            <a:ext cx="2079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spc="600" dirty="0" smtClean="0"/>
              <a:t>Year Ten </a:t>
            </a:r>
            <a:endParaRPr lang="en-GB" sz="2400" spc="600" dirty="0"/>
          </a:p>
        </p:txBody>
      </p:sp>
      <p:pic>
        <p:nvPicPr>
          <p:cNvPr id="1026" name="Picture 2" descr="Crying face emoji clipart. Free download transparent .PNG | Creazill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890" y="598705"/>
            <a:ext cx="5827120" cy="582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054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535188"/>
              </p:ext>
            </p:extLst>
          </p:nvPr>
        </p:nvGraphicFramePr>
        <p:xfrm>
          <a:off x="190500" y="402164"/>
          <a:ext cx="11808021" cy="622020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70497">
                  <a:extLst>
                    <a:ext uri="{9D8B030D-6E8A-4147-A177-3AD203B41FA5}">
                      <a16:colId xmlns:a16="http://schemas.microsoft.com/office/drawing/2014/main" val="1911591944"/>
                    </a:ext>
                  </a:extLst>
                </a:gridCol>
                <a:gridCol w="958228">
                  <a:extLst>
                    <a:ext uri="{9D8B030D-6E8A-4147-A177-3AD203B41FA5}">
                      <a16:colId xmlns:a16="http://schemas.microsoft.com/office/drawing/2014/main" val="454966858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3069263338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421663025"/>
                    </a:ext>
                  </a:extLst>
                </a:gridCol>
                <a:gridCol w="962025">
                  <a:extLst>
                    <a:ext uri="{9D8B030D-6E8A-4147-A177-3AD203B41FA5}">
                      <a16:colId xmlns:a16="http://schemas.microsoft.com/office/drawing/2014/main" val="2157291291"/>
                    </a:ext>
                  </a:extLst>
                </a:gridCol>
                <a:gridCol w="962574">
                  <a:extLst>
                    <a:ext uri="{9D8B030D-6E8A-4147-A177-3AD203B41FA5}">
                      <a16:colId xmlns:a16="http://schemas.microsoft.com/office/drawing/2014/main" val="3544910017"/>
                    </a:ext>
                  </a:extLst>
                </a:gridCol>
                <a:gridCol w="878485">
                  <a:extLst>
                    <a:ext uri="{9D8B030D-6E8A-4147-A177-3AD203B41FA5}">
                      <a16:colId xmlns:a16="http://schemas.microsoft.com/office/drawing/2014/main" val="447466396"/>
                    </a:ext>
                  </a:extLst>
                </a:gridCol>
                <a:gridCol w="825369">
                  <a:extLst>
                    <a:ext uri="{9D8B030D-6E8A-4147-A177-3AD203B41FA5}">
                      <a16:colId xmlns:a16="http://schemas.microsoft.com/office/drawing/2014/main" val="3657147849"/>
                    </a:ext>
                  </a:extLst>
                </a:gridCol>
                <a:gridCol w="826088">
                  <a:extLst>
                    <a:ext uri="{9D8B030D-6E8A-4147-A177-3AD203B41FA5}">
                      <a16:colId xmlns:a16="http://schemas.microsoft.com/office/drawing/2014/main" val="788640390"/>
                    </a:ext>
                  </a:extLst>
                </a:gridCol>
                <a:gridCol w="826088">
                  <a:extLst>
                    <a:ext uri="{9D8B030D-6E8A-4147-A177-3AD203B41FA5}">
                      <a16:colId xmlns:a16="http://schemas.microsoft.com/office/drawing/2014/main" val="3190720081"/>
                    </a:ext>
                  </a:extLst>
                </a:gridCol>
                <a:gridCol w="826088">
                  <a:extLst>
                    <a:ext uri="{9D8B030D-6E8A-4147-A177-3AD203B41FA5}">
                      <a16:colId xmlns:a16="http://schemas.microsoft.com/office/drawing/2014/main" val="2791839346"/>
                    </a:ext>
                  </a:extLst>
                </a:gridCol>
                <a:gridCol w="826088">
                  <a:extLst>
                    <a:ext uri="{9D8B030D-6E8A-4147-A177-3AD203B41FA5}">
                      <a16:colId xmlns:a16="http://schemas.microsoft.com/office/drawing/2014/main" val="4251864326"/>
                    </a:ext>
                  </a:extLst>
                </a:gridCol>
                <a:gridCol w="826088">
                  <a:extLst>
                    <a:ext uri="{9D8B030D-6E8A-4147-A177-3AD203B41FA5}">
                      <a16:colId xmlns:a16="http://schemas.microsoft.com/office/drawing/2014/main" val="2876439263"/>
                    </a:ext>
                  </a:extLst>
                </a:gridCol>
                <a:gridCol w="829678">
                  <a:extLst>
                    <a:ext uri="{9D8B030D-6E8A-4147-A177-3AD203B41FA5}">
                      <a16:colId xmlns:a16="http://schemas.microsoft.com/office/drawing/2014/main" val="2233982619"/>
                    </a:ext>
                  </a:extLst>
                </a:gridCol>
              </a:tblGrid>
              <a:tr h="3706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Week 1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Week 2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Week 3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Week 4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Week 5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Week 6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Week 7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Week 8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Week 9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Week 10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Week 11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Week 12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Week 13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454794"/>
                  </a:ext>
                </a:extLst>
              </a:tr>
              <a:tr h="308116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Cycle 1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W/C 28/8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04/09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11/09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18/09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25/09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02/10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09/10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W/C 16/10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06/11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13/11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20/11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27/11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04/12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567155"/>
                  </a:ext>
                </a:extLst>
              </a:tr>
              <a:tr h="2960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  <a:effectLst/>
                        </a:rPr>
                        <a:t>Training days + 1 pupil day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Trip To Yorkshire Sculpture Park</a:t>
                      </a:r>
                      <a:endParaRPr lang="en-GB" sz="9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Data days 23/11 + 24/11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596813"/>
                  </a:ext>
                </a:extLst>
              </a:tr>
              <a:tr h="12666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1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Coursework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Yorkshire Sculpture Park Mini Project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Simplification project</a:t>
                      </a: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8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b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Coursework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Simplification project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Complete coursework</a:t>
                      </a:r>
                      <a:endParaRPr lang="en-GB" sz="900" b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665140"/>
                  </a:ext>
                </a:extLst>
              </a:tr>
              <a:tr h="308116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Cycle 2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11/12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18/12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W/C 08/01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W/C 15/01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W/C 22/01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29/01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05/02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19/02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26/02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04/03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11/03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18/03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08/04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306502"/>
                  </a:ext>
                </a:extLst>
              </a:tr>
              <a:tr h="3359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Training day 09/02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Data days 07/03 + 08/03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790448"/>
                  </a:ext>
                </a:extLst>
              </a:tr>
              <a:tr h="14136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Coursework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Complete coursework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 b="1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Exam</a:t>
                      </a:r>
                      <a:endParaRPr lang="en-GB" sz="9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Research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Experiment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Present ideas</a:t>
                      </a: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Exam</a:t>
                      </a:r>
                    </a:p>
                    <a:p>
                      <a:pPr marL="171450" indent="-171450" algn="l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Research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Experiment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 ideas</a:t>
                      </a:r>
                      <a:endParaRPr lang="en-GB" sz="9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b="1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400" b="1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302391"/>
                  </a:ext>
                </a:extLst>
              </a:tr>
              <a:tr h="308116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Cycle 3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15/04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22/04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29/04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06/05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13/05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W/C 20/05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03/06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WC 10/06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17/06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24/06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01/07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08/07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15/07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545282"/>
                  </a:ext>
                </a:extLst>
              </a:tr>
              <a:tr h="40831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May bank holiday 06/05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Data day 19/07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02139"/>
                  </a:ext>
                </a:extLst>
              </a:tr>
              <a:tr h="12045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Exam</a:t>
                      </a: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Final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 realisation </a:t>
                      </a:r>
                      <a:endParaRPr lang="en-GB" sz="9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 b="1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Course Complete</a:t>
                      </a:r>
                      <a:r>
                        <a:rPr lang="en-GB" sz="900" b="1" u="sng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900" b="1" u="sng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02575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7856753" y="402164"/>
            <a:ext cx="16625" cy="2241456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18046" y="2639898"/>
            <a:ext cx="13854" cy="206987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026687" y="2639898"/>
            <a:ext cx="13854" cy="206987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6219825" y="4691178"/>
            <a:ext cx="174" cy="1979644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1176764" y="2639898"/>
            <a:ext cx="13854" cy="206987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42875" y="-11876"/>
            <a:ext cx="4048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spc="600" dirty="0" smtClean="0"/>
              <a:t>Year Eleven  </a:t>
            </a:r>
            <a:endParaRPr lang="en-GB" sz="2400" spc="600" dirty="0"/>
          </a:p>
        </p:txBody>
      </p:sp>
    </p:spTree>
    <p:extLst>
      <p:ext uri="{BB962C8B-B14F-4D97-AF65-F5344CB8AC3E}">
        <p14:creationId xmlns:p14="http://schemas.microsoft.com/office/powerpoint/2010/main" val="2735145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820DE8649B30408BC088AEFAC7C4D2" ma:contentTypeVersion="5" ma:contentTypeDescription="Create a new document." ma:contentTypeScope="" ma:versionID="30101b5de2312d2f37d8cfaf51f9fe14">
  <xsd:schema xmlns:xsd="http://www.w3.org/2001/XMLSchema" xmlns:xs="http://www.w3.org/2001/XMLSchema" xmlns:p="http://schemas.microsoft.com/office/2006/metadata/properties" xmlns:ns2="13ef18e7-8872-4f9a-911a-cf9e675e1e77" xmlns:ns3="59bd01e3-93cf-46e1-9442-045ee2c0bacd" targetNamespace="http://schemas.microsoft.com/office/2006/metadata/properties" ma:root="true" ma:fieldsID="5f5c57751da3c53501c1aafb7339f9f1" ns2:_="" ns3:_="">
    <xsd:import namespace="13ef18e7-8872-4f9a-911a-cf9e675e1e77"/>
    <xsd:import namespace="59bd01e3-93cf-46e1-9442-045ee2c0ba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ef18e7-8872-4f9a-911a-cf9e675e1e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bd01e3-93cf-46e1-9442-045ee2c0bacd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A11FCB-A4E3-4122-B976-51AC9D3032D8}">
  <ds:schemaRefs>
    <ds:schemaRef ds:uri="http://schemas.microsoft.com/office/infopath/2007/PartnerControls"/>
    <ds:schemaRef ds:uri="59bd01e3-93cf-46e1-9442-045ee2c0bacd"/>
    <ds:schemaRef ds:uri="13ef18e7-8872-4f9a-911a-cf9e675e1e77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2301886-B2CE-4B16-B369-8567DB16B6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AC2637-89DB-4FAB-9F6E-50D861E35F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ef18e7-8872-4f9a-911a-cf9e675e1e77"/>
    <ds:schemaRef ds:uri="59bd01e3-93cf-46e1-9442-045ee2c0ba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1908</TotalTime>
  <Words>636</Words>
  <Application>Microsoft Office PowerPoint</Application>
  <PresentationFormat>Widescreen</PresentationFormat>
  <Paragraphs>331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DengXian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Manchester Health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Dickinson</dc:creator>
  <cp:lastModifiedBy>Marian Flanagan</cp:lastModifiedBy>
  <cp:revision>117</cp:revision>
  <cp:lastPrinted>2022-11-08T08:55:47Z</cp:lastPrinted>
  <dcterms:created xsi:type="dcterms:W3CDTF">2022-06-09T10:35:32Z</dcterms:created>
  <dcterms:modified xsi:type="dcterms:W3CDTF">2023-10-20T08:33:37Z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0x010100AA820DE8649B30408BC088AEFAC7C4D2</vt:lpwstr>
  </property>
</Properties>
</file>