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3" r:id="rId5"/>
    <p:sldId id="266" r:id="rId6"/>
    <p:sldId id="256" r:id="rId7"/>
    <p:sldId id="259" r:id="rId8"/>
    <p:sldId id="260" r:id="rId9"/>
    <p:sldId id="262" r:id="rId10"/>
    <p:sldId id="265" r:id="rId11"/>
    <p:sldId id="264" r:id="rId1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E3F9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13" autoAdjust="0"/>
    <p:restoredTop sz="94660"/>
  </p:normalViewPr>
  <p:slideViewPr>
    <p:cSldViewPr snapToGrid="0">
      <p:cViewPr varScale="1">
        <p:scale>
          <a:sx n="112" d="100"/>
          <a:sy n="112" d="100"/>
        </p:scale>
        <p:origin x="24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C35C55A-26AA-4472-98BE-49489916A91D}" type="datetimeFigureOut">
              <a:rPr lang="en-GB" smtClean="0"/>
              <a:t>20/10/2023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282EE5-880D-4928-AC04-57E3CF8A0FF9}" type="slidenum">
              <a:rPr lang="en-GB" smtClean="0"/>
              <a:t>‹#›</a:t>
            </a:fld>
            <a:endParaRPr lang="en-GB"/>
          </a:p>
        </p:txBody>
      </p:sp>
    </p:spTree>
    <p:extLst>
      <p:ext uri="{BB962C8B-B14F-4D97-AF65-F5344CB8AC3E}">
        <p14:creationId xmlns:p14="http://schemas.microsoft.com/office/powerpoint/2010/main" val="3464056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C35C55A-26AA-4472-98BE-49489916A91D}" type="datetimeFigureOut">
              <a:rPr lang="en-GB" smtClean="0"/>
              <a:t>20/10/2023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282EE5-880D-4928-AC04-57E3CF8A0FF9}" type="slidenum">
              <a:rPr lang="en-GB" smtClean="0"/>
              <a:t>‹#›</a:t>
            </a:fld>
            <a:endParaRPr lang="en-GB"/>
          </a:p>
        </p:txBody>
      </p:sp>
    </p:spTree>
    <p:extLst>
      <p:ext uri="{BB962C8B-B14F-4D97-AF65-F5344CB8AC3E}">
        <p14:creationId xmlns:p14="http://schemas.microsoft.com/office/powerpoint/2010/main" val="1848950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C35C55A-26AA-4472-98BE-49489916A91D}" type="datetimeFigureOut">
              <a:rPr lang="en-GB" smtClean="0"/>
              <a:t>20/10/2023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282EE5-880D-4928-AC04-57E3CF8A0FF9}" type="slidenum">
              <a:rPr lang="en-GB" smtClean="0"/>
              <a:t>‹#›</a:t>
            </a:fld>
            <a:endParaRPr lang="en-GB"/>
          </a:p>
        </p:txBody>
      </p:sp>
    </p:spTree>
    <p:extLst>
      <p:ext uri="{BB962C8B-B14F-4D97-AF65-F5344CB8AC3E}">
        <p14:creationId xmlns:p14="http://schemas.microsoft.com/office/powerpoint/2010/main" val="3523752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C35C55A-26AA-4472-98BE-49489916A91D}" type="datetimeFigureOut">
              <a:rPr lang="en-GB" smtClean="0"/>
              <a:t>20/10/2023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282EE5-880D-4928-AC04-57E3CF8A0FF9}" type="slidenum">
              <a:rPr lang="en-GB" smtClean="0"/>
              <a:t>‹#›</a:t>
            </a:fld>
            <a:endParaRPr lang="en-GB"/>
          </a:p>
        </p:txBody>
      </p:sp>
    </p:spTree>
    <p:extLst>
      <p:ext uri="{BB962C8B-B14F-4D97-AF65-F5344CB8AC3E}">
        <p14:creationId xmlns:p14="http://schemas.microsoft.com/office/powerpoint/2010/main" val="2745090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C35C55A-26AA-4472-98BE-49489916A91D}" type="datetimeFigureOut">
              <a:rPr lang="en-GB" smtClean="0"/>
              <a:t>20/10/2023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282EE5-880D-4928-AC04-57E3CF8A0FF9}" type="slidenum">
              <a:rPr lang="en-GB" smtClean="0"/>
              <a:t>‹#›</a:t>
            </a:fld>
            <a:endParaRPr lang="en-GB"/>
          </a:p>
        </p:txBody>
      </p:sp>
    </p:spTree>
    <p:extLst>
      <p:ext uri="{BB962C8B-B14F-4D97-AF65-F5344CB8AC3E}">
        <p14:creationId xmlns:p14="http://schemas.microsoft.com/office/powerpoint/2010/main" val="599231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C35C55A-26AA-4472-98BE-49489916A91D}" type="datetimeFigureOut">
              <a:rPr lang="en-GB" smtClean="0"/>
              <a:t>20/10/2023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282EE5-880D-4928-AC04-57E3CF8A0FF9}" type="slidenum">
              <a:rPr lang="en-GB" smtClean="0"/>
              <a:t>‹#›</a:t>
            </a:fld>
            <a:endParaRPr lang="en-GB"/>
          </a:p>
        </p:txBody>
      </p:sp>
    </p:spTree>
    <p:extLst>
      <p:ext uri="{BB962C8B-B14F-4D97-AF65-F5344CB8AC3E}">
        <p14:creationId xmlns:p14="http://schemas.microsoft.com/office/powerpoint/2010/main" val="1351886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C35C55A-26AA-4472-98BE-49489916A91D}" type="datetimeFigureOut">
              <a:rPr lang="en-GB" smtClean="0"/>
              <a:t>20/10/2023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C282EE5-880D-4928-AC04-57E3CF8A0FF9}" type="slidenum">
              <a:rPr lang="en-GB" smtClean="0"/>
              <a:t>‹#›</a:t>
            </a:fld>
            <a:endParaRPr lang="en-GB"/>
          </a:p>
        </p:txBody>
      </p:sp>
    </p:spTree>
    <p:extLst>
      <p:ext uri="{BB962C8B-B14F-4D97-AF65-F5344CB8AC3E}">
        <p14:creationId xmlns:p14="http://schemas.microsoft.com/office/powerpoint/2010/main" val="809849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C35C55A-26AA-4472-98BE-49489916A91D}" type="datetimeFigureOut">
              <a:rPr lang="en-GB" smtClean="0"/>
              <a:t>20/10/2023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C282EE5-880D-4928-AC04-57E3CF8A0FF9}" type="slidenum">
              <a:rPr lang="en-GB" smtClean="0"/>
              <a:t>‹#›</a:t>
            </a:fld>
            <a:endParaRPr lang="en-GB"/>
          </a:p>
        </p:txBody>
      </p:sp>
    </p:spTree>
    <p:extLst>
      <p:ext uri="{BB962C8B-B14F-4D97-AF65-F5344CB8AC3E}">
        <p14:creationId xmlns:p14="http://schemas.microsoft.com/office/powerpoint/2010/main" val="751235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35C55A-26AA-4472-98BE-49489916A91D}" type="datetimeFigureOut">
              <a:rPr lang="en-GB" smtClean="0"/>
              <a:t>20/10/2023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C282EE5-880D-4928-AC04-57E3CF8A0FF9}" type="slidenum">
              <a:rPr lang="en-GB" smtClean="0"/>
              <a:t>‹#›</a:t>
            </a:fld>
            <a:endParaRPr lang="en-GB"/>
          </a:p>
        </p:txBody>
      </p:sp>
    </p:spTree>
    <p:extLst>
      <p:ext uri="{BB962C8B-B14F-4D97-AF65-F5344CB8AC3E}">
        <p14:creationId xmlns:p14="http://schemas.microsoft.com/office/powerpoint/2010/main" val="2415137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C35C55A-26AA-4472-98BE-49489916A91D}" type="datetimeFigureOut">
              <a:rPr lang="en-GB" smtClean="0"/>
              <a:t>20/10/2023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282EE5-880D-4928-AC04-57E3CF8A0FF9}" type="slidenum">
              <a:rPr lang="en-GB" smtClean="0"/>
              <a:t>‹#›</a:t>
            </a:fld>
            <a:endParaRPr lang="en-GB"/>
          </a:p>
        </p:txBody>
      </p:sp>
    </p:spTree>
    <p:extLst>
      <p:ext uri="{BB962C8B-B14F-4D97-AF65-F5344CB8AC3E}">
        <p14:creationId xmlns:p14="http://schemas.microsoft.com/office/powerpoint/2010/main" val="3322404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C35C55A-26AA-4472-98BE-49489916A91D}" type="datetimeFigureOut">
              <a:rPr lang="en-GB" smtClean="0"/>
              <a:t>20/10/2023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282EE5-880D-4928-AC04-57E3CF8A0FF9}" type="slidenum">
              <a:rPr lang="en-GB" smtClean="0"/>
              <a:t>‹#›</a:t>
            </a:fld>
            <a:endParaRPr lang="en-GB"/>
          </a:p>
        </p:txBody>
      </p:sp>
    </p:spTree>
    <p:extLst>
      <p:ext uri="{BB962C8B-B14F-4D97-AF65-F5344CB8AC3E}">
        <p14:creationId xmlns:p14="http://schemas.microsoft.com/office/powerpoint/2010/main" val="1176265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5C55A-26AA-4472-98BE-49489916A91D}" type="datetimeFigureOut">
              <a:rPr lang="en-GB" smtClean="0"/>
              <a:t>20/10/2023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282EE5-880D-4928-AC04-57E3CF8A0FF9}" type="slidenum">
              <a:rPr lang="en-GB" smtClean="0"/>
              <a:t>‹#›</a:t>
            </a:fld>
            <a:endParaRPr lang="en-GB"/>
          </a:p>
        </p:txBody>
      </p:sp>
    </p:spTree>
    <p:extLst>
      <p:ext uri="{BB962C8B-B14F-4D97-AF65-F5344CB8AC3E}">
        <p14:creationId xmlns:p14="http://schemas.microsoft.com/office/powerpoint/2010/main" val="599584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9867" y="1659467"/>
            <a:ext cx="6858000" cy="2215991"/>
          </a:xfrm>
          <a:prstGeom prst="rect">
            <a:avLst/>
          </a:prstGeom>
          <a:noFill/>
        </p:spPr>
        <p:txBody>
          <a:bodyPr wrap="square" rtlCol="0">
            <a:spAutoFit/>
          </a:bodyPr>
          <a:lstStyle/>
          <a:p>
            <a:r>
              <a:rPr lang="en-GB" sz="13800" dirty="0" smtClean="0"/>
              <a:t>23/24</a:t>
            </a:r>
            <a:endParaRPr lang="en-GB" sz="13800" dirty="0"/>
          </a:p>
        </p:txBody>
      </p:sp>
    </p:spTree>
    <p:extLst>
      <p:ext uri="{BB962C8B-B14F-4D97-AF65-F5344CB8AC3E}">
        <p14:creationId xmlns:p14="http://schemas.microsoft.com/office/powerpoint/2010/main" val="615802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647" y="128188"/>
            <a:ext cx="11887200" cy="7040389"/>
          </a:xfrm>
          <a:prstGeom prst="rect">
            <a:avLst/>
          </a:prstGeom>
        </p:spPr>
        <p:txBody>
          <a:bodyPr wrap="square">
            <a:spAutoFit/>
          </a:bodyPr>
          <a:lstStyle/>
          <a:p>
            <a:r>
              <a:rPr lang="en-GB" sz="1050" b="1" u="sng" dirty="0" smtClean="0"/>
              <a:t>Design </a:t>
            </a:r>
            <a:r>
              <a:rPr lang="en-GB" sz="1050" b="1" u="sng" dirty="0"/>
              <a:t>Technology Curriculum </a:t>
            </a:r>
            <a:r>
              <a:rPr lang="en-GB" sz="1050" b="1" u="sng" dirty="0" smtClean="0"/>
              <a:t>Principles. </a:t>
            </a:r>
          </a:p>
          <a:p>
            <a:endParaRPr lang="en-GB" sz="1050" dirty="0" smtClean="0"/>
          </a:p>
          <a:p>
            <a:r>
              <a:rPr lang="en-GB" sz="1050" dirty="0" smtClean="0"/>
              <a:t>By </a:t>
            </a:r>
            <a:r>
              <a:rPr lang="en-GB" sz="1050" dirty="0"/>
              <a:t>the end of their secondary education, a student of Design Technology at Dixons </a:t>
            </a:r>
            <a:r>
              <a:rPr lang="en-GB" sz="1050" dirty="0" smtClean="0"/>
              <a:t>Brooklands Academy will: </a:t>
            </a:r>
          </a:p>
          <a:p>
            <a:pPr marL="171450" indent="-171450">
              <a:buFont typeface="Arial" panose="020B0604020202020204" pitchFamily="34" charset="0"/>
              <a:buChar char="•"/>
            </a:pPr>
            <a:r>
              <a:rPr lang="en-GB" sz="1050" dirty="0" smtClean="0"/>
              <a:t>Have </a:t>
            </a:r>
            <a:r>
              <a:rPr lang="en-GB" sz="1050" dirty="0"/>
              <a:t>the knowledge, understanding and skill sets required to succeed in one of the many career paths linked to Design </a:t>
            </a:r>
            <a:r>
              <a:rPr lang="en-GB" sz="1050" dirty="0" smtClean="0"/>
              <a:t>Technology.</a:t>
            </a:r>
          </a:p>
          <a:p>
            <a:pPr marL="171450" indent="-171450">
              <a:buFont typeface="Arial" panose="020B0604020202020204" pitchFamily="34" charset="0"/>
              <a:buChar char="•"/>
            </a:pPr>
            <a:r>
              <a:rPr lang="en-GB" sz="1050" dirty="0" smtClean="0"/>
              <a:t>Be </a:t>
            </a:r>
            <a:r>
              <a:rPr lang="en-GB" sz="1050" dirty="0"/>
              <a:t>resourceful and innovative learners, who can apply their subject knowledge and practical skills to overcome obstacles and barriers enabling them to compete in a rapidly developing </a:t>
            </a:r>
            <a:r>
              <a:rPr lang="en-GB" sz="1050" dirty="0" smtClean="0"/>
              <a:t>industry.</a:t>
            </a:r>
          </a:p>
          <a:p>
            <a:pPr marL="171450" indent="-171450">
              <a:buFont typeface="Arial" panose="020B0604020202020204" pitchFamily="34" charset="0"/>
              <a:buChar char="•"/>
            </a:pPr>
            <a:r>
              <a:rPr lang="en-GB" sz="1050" dirty="0" smtClean="0"/>
              <a:t>Have </a:t>
            </a:r>
            <a:r>
              <a:rPr lang="en-GB" sz="1050" dirty="0"/>
              <a:t>a sense of achievement and success making them resilient learners who are equipped to solve real world problems through high quality solutions, systems and </a:t>
            </a:r>
            <a:r>
              <a:rPr lang="en-GB" sz="1050" dirty="0" smtClean="0"/>
              <a:t>products.</a:t>
            </a:r>
          </a:p>
          <a:p>
            <a:pPr marL="171450" indent="-171450">
              <a:buFont typeface="Arial" panose="020B0604020202020204" pitchFamily="34" charset="0"/>
              <a:buChar char="•"/>
            </a:pPr>
            <a:r>
              <a:rPr lang="en-GB" sz="1050" dirty="0" smtClean="0"/>
              <a:t>Know </a:t>
            </a:r>
            <a:r>
              <a:rPr lang="en-GB" sz="1050" dirty="0"/>
              <a:t>and understand the vital skills and knowledge required to ensure a self-sufficient, independent lifestyle contributing and maintaining a well-balanced and healthy </a:t>
            </a:r>
            <a:r>
              <a:rPr lang="en-GB" sz="1050" dirty="0" smtClean="0"/>
              <a:t>living.</a:t>
            </a:r>
          </a:p>
          <a:p>
            <a:pPr marL="171450" indent="-171450">
              <a:buFont typeface="Arial" panose="020B0604020202020204" pitchFamily="34" charset="0"/>
              <a:buChar char="•"/>
            </a:pPr>
            <a:endParaRPr lang="en-GB" sz="1050" dirty="0"/>
          </a:p>
          <a:p>
            <a:r>
              <a:rPr lang="en-GB" sz="1050" b="1" dirty="0" smtClean="0"/>
              <a:t>In </a:t>
            </a:r>
            <a:r>
              <a:rPr lang="en-GB" sz="1050" b="1" dirty="0"/>
              <a:t>order to achieve a true understanding of Design Technology, topics have been intelligently sequence based on the following rationale: </a:t>
            </a:r>
          </a:p>
          <a:p>
            <a:pPr marL="171450" indent="-171450">
              <a:buFont typeface="Arial" panose="020B0604020202020204" pitchFamily="34" charset="0"/>
              <a:buChar char="•"/>
            </a:pPr>
            <a:r>
              <a:rPr lang="en-GB" sz="1050" dirty="0" smtClean="0"/>
              <a:t>At </a:t>
            </a:r>
            <a:r>
              <a:rPr lang="en-GB" sz="1050" dirty="0"/>
              <a:t>the core of all lessons is knowledge and understanding. Coinciding with this is practical knowledge and application which provides a tangible learning experience which deepens students’ understanding and further builds </a:t>
            </a:r>
            <a:r>
              <a:rPr lang="en-GB" sz="1050" dirty="0" smtClean="0"/>
              <a:t>schema.</a:t>
            </a:r>
          </a:p>
          <a:p>
            <a:pPr marL="171450" indent="-171450">
              <a:buFont typeface="Arial" panose="020B0604020202020204" pitchFamily="34" charset="0"/>
              <a:buChar char="•"/>
            </a:pPr>
            <a:r>
              <a:rPr lang="en-GB" sz="1050" dirty="0" smtClean="0"/>
              <a:t>The </a:t>
            </a:r>
            <a:r>
              <a:rPr lang="en-GB" sz="1050" dirty="0"/>
              <a:t>sequence of content delivered in Design and Technology aids progression and allows for the accumulation of sufficient knowledge and skills needed for future learning, linking to Local, National and Global </a:t>
            </a:r>
            <a:r>
              <a:rPr lang="en-GB" sz="1050" dirty="0" smtClean="0"/>
              <a:t>Industries. </a:t>
            </a:r>
          </a:p>
          <a:p>
            <a:pPr marL="171450" indent="-171450">
              <a:buFont typeface="Arial" panose="020B0604020202020204" pitchFamily="34" charset="0"/>
              <a:buChar char="•"/>
            </a:pPr>
            <a:r>
              <a:rPr lang="en-GB" sz="1050" dirty="0" smtClean="0"/>
              <a:t>Key </a:t>
            </a:r>
            <a:r>
              <a:rPr lang="en-GB" sz="1050" dirty="0"/>
              <a:t>Stage 4 builds on the learning from Key Stage 3, delivering the knowledge and understanding and skills sets required </a:t>
            </a:r>
            <a:r>
              <a:rPr lang="en-GB" sz="1050" dirty="0" smtClean="0"/>
              <a:t>for coursework and practical examinations. </a:t>
            </a:r>
          </a:p>
          <a:p>
            <a:pPr marL="171450" indent="-171450">
              <a:buFont typeface="Arial" panose="020B0604020202020204" pitchFamily="34" charset="0"/>
              <a:buChar char="•"/>
            </a:pPr>
            <a:r>
              <a:rPr lang="en-GB" sz="1050" dirty="0" smtClean="0"/>
              <a:t>Schemes </a:t>
            </a:r>
            <a:r>
              <a:rPr lang="en-GB" sz="1050" dirty="0"/>
              <a:t>of Learning content reflects the subject specifications </a:t>
            </a:r>
            <a:r>
              <a:rPr lang="en-GB" sz="1050" dirty="0" smtClean="0"/>
              <a:t>within the following arenas - </a:t>
            </a:r>
            <a:r>
              <a:rPr lang="en-GB" sz="1050" dirty="0"/>
              <a:t>Photography, Graphic Design, Construction and Design Technology. </a:t>
            </a:r>
          </a:p>
          <a:p>
            <a:pPr marL="171450" indent="-171450">
              <a:buFont typeface="Arial" panose="020B0604020202020204" pitchFamily="34" charset="0"/>
              <a:buChar char="•"/>
            </a:pPr>
            <a:r>
              <a:rPr lang="en-GB" sz="1050" dirty="0" smtClean="0"/>
              <a:t>Students explore a diverse array of themes, Artists/designers and makers through </a:t>
            </a:r>
            <a:r>
              <a:rPr lang="en-GB" sz="1050" dirty="0"/>
              <a:t>a holistic approach. </a:t>
            </a:r>
            <a:endParaRPr lang="en-GB" sz="1050" dirty="0" smtClean="0"/>
          </a:p>
          <a:p>
            <a:pPr marL="171450" indent="-171450">
              <a:buFont typeface="Arial" panose="020B0604020202020204" pitchFamily="34" charset="0"/>
              <a:buChar char="•"/>
            </a:pPr>
            <a:r>
              <a:rPr lang="en-GB" sz="1050" dirty="0" smtClean="0"/>
              <a:t>Students </a:t>
            </a:r>
            <a:r>
              <a:rPr lang="en-GB" sz="1050" dirty="0"/>
              <a:t>embed and articulate practical skills to a high-quality finish. </a:t>
            </a:r>
            <a:endParaRPr lang="en-GB" sz="1050" dirty="0" smtClean="0"/>
          </a:p>
          <a:p>
            <a:endParaRPr lang="en-GB" sz="1050" dirty="0" smtClean="0"/>
          </a:p>
          <a:p>
            <a:r>
              <a:rPr lang="en-GB" sz="1050" b="1" dirty="0" smtClean="0"/>
              <a:t>The </a:t>
            </a:r>
            <a:r>
              <a:rPr lang="en-GB" sz="1050" b="1" dirty="0"/>
              <a:t>Design Technology curriculum will address social disadvantage by addressing gaps in students’ knowledge and </a:t>
            </a:r>
            <a:r>
              <a:rPr lang="en-GB" sz="1050" b="1" dirty="0" smtClean="0"/>
              <a:t>skills. </a:t>
            </a:r>
          </a:p>
          <a:p>
            <a:pPr marL="171450" indent="-171450">
              <a:buFont typeface="Arial" panose="020B0604020202020204" pitchFamily="34" charset="0"/>
              <a:buChar char="•"/>
            </a:pPr>
            <a:r>
              <a:rPr lang="en-GB" sz="1050" dirty="0" smtClean="0"/>
              <a:t>The </a:t>
            </a:r>
            <a:r>
              <a:rPr lang="en-GB" sz="1050" dirty="0"/>
              <a:t>aim of the Design Technology curriculum is to educate all our students so that they receive a wide and varied educational experience, that provokes curiosity and fosters their ambitions. This is achieved through a rich and board Key Stage 3 curriculum and a focussed and rigorous Key Stage 4 </a:t>
            </a:r>
            <a:r>
              <a:rPr lang="en-GB" sz="1050" dirty="0" smtClean="0"/>
              <a:t>curricula</a:t>
            </a:r>
            <a:r>
              <a:rPr lang="en-GB" sz="1050" dirty="0"/>
              <a:t>. </a:t>
            </a:r>
            <a:endParaRPr lang="en-GB" sz="1050" dirty="0" smtClean="0"/>
          </a:p>
          <a:p>
            <a:pPr marL="171450" indent="-171450">
              <a:buFont typeface="Arial" panose="020B0604020202020204" pitchFamily="34" charset="0"/>
              <a:buChar char="•"/>
            </a:pPr>
            <a:r>
              <a:rPr lang="en-GB" sz="1050" dirty="0" smtClean="0"/>
              <a:t>Opportunities </a:t>
            </a:r>
            <a:r>
              <a:rPr lang="en-GB" sz="1050" dirty="0"/>
              <a:t>are provided for students to learn above and beyond the prescribed programme of studies and develop and enhance schema via extracurricular experiences that utilise local industry providers and external stakeholders. </a:t>
            </a:r>
            <a:endParaRPr lang="en-GB" sz="1050" dirty="0" smtClean="0"/>
          </a:p>
          <a:p>
            <a:pPr marL="171450" indent="-171450">
              <a:buFont typeface="Arial" panose="020B0604020202020204" pitchFamily="34" charset="0"/>
              <a:buChar char="•"/>
            </a:pPr>
            <a:r>
              <a:rPr lang="en-GB" sz="1050" dirty="0" smtClean="0"/>
              <a:t>Design </a:t>
            </a:r>
            <a:r>
              <a:rPr lang="en-GB" sz="1050" dirty="0"/>
              <a:t>Technology is accessible for students of all abilities. Curriculums ‘teach to the top’ and scaffold down. All students are exposed to the same content and have the same high expectations of attainment and progress. </a:t>
            </a:r>
          </a:p>
          <a:p>
            <a:pPr marL="171450" indent="-171450">
              <a:buFont typeface="Arial" panose="020B0604020202020204" pitchFamily="34" charset="0"/>
              <a:buChar char="•"/>
            </a:pPr>
            <a:r>
              <a:rPr lang="en-GB" sz="1050" dirty="0" smtClean="0"/>
              <a:t>Opportunities </a:t>
            </a:r>
            <a:r>
              <a:rPr lang="en-GB" sz="1050" dirty="0"/>
              <a:t>are provided for students to learn and explore industries and real-life experiences alongside the completion of the course. Educational visits often take place, allowing all students experiences of the industry </a:t>
            </a:r>
            <a:r>
              <a:rPr lang="en-GB" sz="1050" dirty="0" smtClean="0"/>
              <a:t>first-hand. </a:t>
            </a:r>
          </a:p>
          <a:p>
            <a:endParaRPr lang="en-GB" sz="1050" dirty="0" smtClean="0"/>
          </a:p>
          <a:p>
            <a:r>
              <a:rPr lang="en-GB" sz="1050" b="1" u="sng" dirty="0" smtClean="0"/>
              <a:t>We </a:t>
            </a:r>
            <a:r>
              <a:rPr lang="en-GB" sz="1050" b="1" u="sng" dirty="0"/>
              <a:t>fully believe Design Technology can contribute to the personal development of students at </a:t>
            </a:r>
            <a:r>
              <a:rPr lang="en-GB" sz="1050" b="1" u="sng" dirty="0" smtClean="0"/>
              <a:t>DBK</a:t>
            </a:r>
          </a:p>
          <a:p>
            <a:pPr marL="171450" indent="-171450">
              <a:buFont typeface="Arial" panose="020B0604020202020204" pitchFamily="34" charset="0"/>
              <a:buChar char="•"/>
            </a:pPr>
            <a:r>
              <a:rPr lang="en-GB" sz="1050" dirty="0" smtClean="0"/>
              <a:t>Our </a:t>
            </a:r>
            <a:r>
              <a:rPr lang="en-GB" sz="1050" dirty="0"/>
              <a:t>curriculum encourages students to learn how to take risks when solving design problems. This builds confidence and enables students to become resourceful and innovative learners</a:t>
            </a:r>
            <a:r>
              <a:rPr lang="en-GB" sz="1050" dirty="0" smtClean="0"/>
              <a:t>.</a:t>
            </a:r>
          </a:p>
          <a:p>
            <a:pPr marL="171450" indent="-171450">
              <a:buFont typeface="Arial" panose="020B0604020202020204" pitchFamily="34" charset="0"/>
              <a:buChar char="•"/>
            </a:pPr>
            <a:r>
              <a:rPr lang="en-GB" sz="1050" dirty="0" smtClean="0"/>
              <a:t>Students </a:t>
            </a:r>
            <a:r>
              <a:rPr lang="en-GB" sz="1050" dirty="0"/>
              <a:t>are encouraged to be principled when considering the impact of design and manufacture on the environment and how it impacts on cultures and the wider </a:t>
            </a:r>
            <a:r>
              <a:rPr lang="en-GB" sz="1050" dirty="0" smtClean="0"/>
              <a:t>society. </a:t>
            </a:r>
          </a:p>
          <a:p>
            <a:pPr marL="171450" indent="-171450">
              <a:buFont typeface="Arial" panose="020B0604020202020204" pitchFamily="34" charset="0"/>
              <a:buChar char="•"/>
            </a:pPr>
            <a:r>
              <a:rPr lang="en-GB" sz="1050" dirty="0" smtClean="0"/>
              <a:t>It </a:t>
            </a:r>
            <a:r>
              <a:rPr lang="en-GB" sz="1050" dirty="0"/>
              <a:t>is important that our students are reflective when analysing and evaluating their design ideas or making further recommendations on how to improve </a:t>
            </a:r>
            <a:r>
              <a:rPr lang="en-GB" sz="1050" dirty="0" smtClean="0"/>
              <a:t>products, ideas, images or concepts. </a:t>
            </a:r>
          </a:p>
          <a:p>
            <a:pPr marL="171450" indent="-171450">
              <a:buFont typeface="Arial" panose="020B0604020202020204" pitchFamily="34" charset="0"/>
              <a:buChar char="•"/>
            </a:pPr>
            <a:r>
              <a:rPr lang="en-GB" sz="1050" dirty="0" smtClean="0"/>
              <a:t>At KS3 and </a:t>
            </a:r>
            <a:r>
              <a:rPr lang="en-GB" sz="1050" dirty="0"/>
              <a:t>KS4 </a:t>
            </a:r>
            <a:r>
              <a:rPr lang="en-GB" sz="1050" dirty="0" smtClean="0"/>
              <a:t>our </a:t>
            </a:r>
            <a:r>
              <a:rPr lang="en-GB" sz="1050" dirty="0"/>
              <a:t>belief is that homework should be </a:t>
            </a:r>
            <a:r>
              <a:rPr lang="en-GB" sz="1050" dirty="0" smtClean="0"/>
              <a:t>used as a </a:t>
            </a:r>
            <a:r>
              <a:rPr lang="en-GB" sz="1050" dirty="0"/>
              <a:t>powerful </a:t>
            </a:r>
            <a:r>
              <a:rPr lang="en-GB" sz="1050" dirty="0" smtClean="0"/>
              <a:t>device </a:t>
            </a:r>
            <a:r>
              <a:rPr lang="en-GB" sz="1050" dirty="0"/>
              <a:t>that has been modelled and taught in lessons. </a:t>
            </a:r>
            <a:r>
              <a:rPr lang="en-GB" sz="1050" dirty="0" smtClean="0"/>
              <a:t>Homework should allow the students to explore their creativity within designing, idea generation or taking images which will enhance their practical work within the subject. </a:t>
            </a:r>
          </a:p>
          <a:p>
            <a:endParaRPr lang="en-GB" sz="1050" dirty="0" smtClean="0"/>
          </a:p>
          <a:p>
            <a:r>
              <a:rPr lang="en-GB" sz="1050" b="1" u="sng" dirty="0" smtClean="0"/>
              <a:t>A true love of Design Technology involves learning about various cultural domains. We teach beyond the specification requirements, but do ensure students are well prepared to be successful in GCSE examinations: </a:t>
            </a:r>
            <a:endParaRPr lang="en-GB" sz="1050" dirty="0"/>
          </a:p>
          <a:p>
            <a:pPr marL="171450" indent="-171450">
              <a:buFont typeface="Arial" panose="020B0604020202020204" pitchFamily="34" charset="0"/>
              <a:buChar char="•"/>
            </a:pPr>
            <a:r>
              <a:rPr lang="en-GB" sz="1050" dirty="0" smtClean="0"/>
              <a:t>Across all Key stages, students are assessed using both summative and formative assessment techniques. The frequency is designed to consolidate and embed deep learning and ensures students are continually recalling prior knowledge or developing practical work. </a:t>
            </a:r>
          </a:p>
          <a:p>
            <a:pPr marL="171450" indent="-171450">
              <a:buFont typeface="Arial" panose="020B0604020202020204" pitchFamily="34" charset="0"/>
              <a:buChar char="•"/>
            </a:pPr>
            <a:r>
              <a:rPr lang="en-GB" sz="1050" dirty="0" smtClean="0"/>
              <a:t>The </a:t>
            </a:r>
            <a:r>
              <a:rPr lang="en-GB" sz="1050" dirty="0"/>
              <a:t>Design Technology curriculum has been developed so that students regularly have the opportunity to recall, </a:t>
            </a:r>
            <a:r>
              <a:rPr lang="en-GB" sz="1050" dirty="0" smtClean="0"/>
              <a:t>develop </a:t>
            </a:r>
            <a:r>
              <a:rPr lang="en-GB" sz="1050" dirty="0"/>
              <a:t>and master new concepts and revisit prior learning and practical application. </a:t>
            </a:r>
            <a:endParaRPr lang="en-GB" sz="1050" dirty="0" smtClean="0"/>
          </a:p>
          <a:p>
            <a:pPr marL="171450" indent="-171450">
              <a:buFont typeface="Arial" panose="020B0604020202020204" pitchFamily="34" charset="0"/>
              <a:buChar char="•"/>
            </a:pPr>
            <a:r>
              <a:rPr lang="en-GB" sz="1050" dirty="0" smtClean="0"/>
              <a:t>A </a:t>
            </a:r>
            <a:r>
              <a:rPr lang="en-GB" sz="1050" dirty="0"/>
              <a:t>rigorous and challenging Key Stage 3 underpins students’ knowledge and </a:t>
            </a:r>
            <a:r>
              <a:rPr lang="en-GB" sz="1050" dirty="0" smtClean="0"/>
              <a:t>learning within each discipline. </a:t>
            </a:r>
          </a:p>
          <a:p>
            <a:pPr marL="171450" indent="-171450">
              <a:buFont typeface="Arial" panose="020B0604020202020204" pitchFamily="34" charset="0"/>
              <a:buChar char="•"/>
            </a:pPr>
            <a:r>
              <a:rPr lang="en-GB" sz="1050" dirty="0" smtClean="0"/>
              <a:t>Students </a:t>
            </a:r>
            <a:r>
              <a:rPr lang="en-GB" sz="1050" dirty="0"/>
              <a:t>are exposed to key vocabulary from Year 7 ensuring they become familiar with the technical terminology of Design Technology from the outset. </a:t>
            </a:r>
            <a:endParaRPr lang="en-GB" sz="1050" dirty="0" smtClean="0"/>
          </a:p>
          <a:p>
            <a:pPr marL="171450" indent="-171450">
              <a:buFont typeface="Arial" panose="020B0604020202020204" pitchFamily="34" charset="0"/>
              <a:buChar char="•"/>
            </a:pPr>
            <a:r>
              <a:rPr lang="en-GB" sz="1050" dirty="0" smtClean="0"/>
              <a:t>Regular </a:t>
            </a:r>
            <a:r>
              <a:rPr lang="en-GB" sz="1050" dirty="0"/>
              <a:t>examination questions assess student understanding and exam techniques providing them with the best opportunity to be successful in external exams. </a:t>
            </a:r>
            <a:r>
              <a:rPr lang="en-GB" sz="1050" dirty="0" smtClean="0"/>
              <a:t>(Construction)</a:t>
            </a:r>
            <a:endParaRPr lang="en-GB" sz="1050" dirty="0"/>
          </a:p>
        </p:txBody>
      </p:sp>
    </p:spTree>
    <p:extLst>
      <p:ext uri="{BB962C8B-B14F-4D97-AF65-F5344CB8AC3E}">
        <p14:creationId xmlns:p14="http://schemas.microsoft.com/office/powerpoint/2010/main" val="2186950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055" t="2807" r="77246" b="87544"/>
          <a:stretch/>
        </p:blipFill>
        <p:spPr>
          <a:xfrm>
            <a:off x="232750" y="1132070"/>
            <a:ext cx="1997242" cy="661737"/>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212758192"/>
              </p:ext>
            </p:extLst>
          </p:nvPr>
        </p:nvGraphicFramePr>
        <p:xfrm>
          <a:off x="232750" y="2028305"/>
          <a:ext cx="11629512" cy="3063240"/>
        </p:xfrm>
        <a:graphic>
          <a:graphicData uri="http://schemas.openxmlformats.org/drawingml/2006/table">
            <a:tbl>
              <a:tblPr firstRow="1" bandRow="1">
                <a:tableStyleId>{5C22544A-7EE6-4342-B048-85BDC9FD1C3A}</a:tableStyleId>
              </a:tblPr>
              <a:tblGrid>
                <a:gridCol w="1453689">
                  <a:extLst>
                    <a:ext uri="{9D8B030D-6E8A-4147-A177-3AD203B41FA5}">
                      <a16:colId xmlns:a16="http://schemas.microsoft.com/office/drawing/2014/main" val="766744506"/>
                    </a:ext>
                  </a:extLst>
                </a:gridCol>
                <a:gridCol w="1453689">
                  <a:extLst>
                    <a:ext uri="{9D8B030D-6E8A-4147-A177-3AD203B41FA5}">
                      <a16:colId xmlns:a16="http://schemas.microsoft.com/office/drawing/2014/main" val="607105581"/>
                    </a:ext>
                  </a:extLst>
                </a:gridCol>
                <a:gridCol w="1453689">
                  <a:extLst>
                    <a:ext uri="{9D8B030D-6E8A-4147-A177-3AD203B41FA5}">
                      <a16:colId xmlns:a16="http://schemas.microsoft.com/office/drawing/2014/main" val="4225367913"/>
                    </a:ext>
                  </a:extLst>
                </a:gridCol>
                <a:gridCol w="1453689">
                  <a:extLst>
                    <a:ext uri="{9D8B030D-6E8A-4147-A177-3AD203B41FA5}">
                      <a16:colId xmlns:a16="http://schemas.microsoft.com/office/drawing/2014/main" val="3838089676"/>
                    </a:ext>
                  </a:extLst>
                </a:gridCol>
                <a:gridCol w="1453689">
                  <a:extLst>
                    <a:ext uri="{9D8B030D-6E8A-4147-A177-3AD203B41FA5}">
                      <a16:colId xmlns:a16="http://schemas.microsoft.com/office/drawing/2014/main" val="3791060349"/>
                    </a:ext>
                  </a:extLst>
                </a:gridCol>
                <a:gridCol w="1453689">
                  <a:extLst>
                    <a:ext uri="{9D8B030D-6E8A-4147-A177-3AD203B41FA5}">
                      <a16:colId xmlns:a16="http://schemas.microsoft.com/office/drawing/2014/main" val="692002919"/>
                    </a:ext>
                  </a:extLst>
                </a:gridCol>
                <a:gridCol w="1453689">
                  <a:extLst>
                    <a:ext uri="{9D8B030D-6E8A-4147-A177-3AD203B41FA5}">
                      <a16:colId xmlns:a16="http://schemas.microsoft.com/office/drawing/2014/main" val="809328137"/>
                    </a:ext>
                  </a:extLst>
                </a:gridCol>
                <a:gridCol w="1453689">
                  <a:extLst>
                    <a:ext uri="{9D8B030D-6E8A-4147-A177-3AD203B41FA5}">
                      <a16:colId xmlns:a16="http://schemas.microsoft.com/office/drawing/2014/main" val="966480224"/>
                    </a:ext>
                  </a:extLst>
                </a:gridCol>
              </a:tblGrid>
              <a:tr h="324196">
                <a:tc rowSpan="3">
                  <a:txBody>
                    <a:bodyPr/>
                    <a:lstStyle/>
                    <a:p>
                      <a:endParaRPr lang="en-GB" sz="3600" dirty="0" smtClean="0">
                        <a:solidFill>
                          <a:schemeClr val="tx1"/>
                        </a:solidFill>
                      </a:endParaRPr>
                    </a:p>
                    <a:p>
                      <a:endParaRPr lang="en-GB" sz="3600" dirty="0" smtClean="0">
                        <a:solidFill>
                          <a:schemeClr val="tx1"/>
                        </a:solidFill>
                      </a:endParaRPr>
                    </a:p>
                    <a:p>
                      <a:r>
                        <a:rPr lang="en-GB" sz="3600" dirty="0" smtClean="0">
                          <a:solidFill>
                            <a:schemeClr val="tx1"/>
                          </a:solidFill>
                        </a:rPr>
                        <a:t>Year 7 </a:t>
                      </a:r>
                      <a:endParaRPr lang="en-GB" sz="3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solidFill>
                            <a:schemeClr val="tx1"/>
                          </a:solidFill>
                          <a:effectLst/>
                        </a:rPr>
                        <a:t>Week 1</a:t>
                      </a:r>
                      <a:endParaRPr lang="en-GB" sz="1800" dirty="0" smtClean="0">
                        <a:solidFill>
                          <a:schemeClr val="tx1"/>
                        </a:solidFill>
                        <a:effectLst/>
                        <a:latin typeface="Calibri" panose="020F0502020204030204" pitchFamily="34" charset="0"/>
                        <a:ea typeface="DengXi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solidFill>
                            <a:schemeClr val="tx1"/>
                          </a:solidFill>
                          <a:effectLst/>
                        </a:rPr>
                        <a:t>Week 2</a:t>
                      </a:r>
                      <a:endParaRPr lang="en-GB" sz="1800" dirty="0" smtClean="0">
                        <a:solidFill>
                          <a:schemeClr val="tx1"/>
                        </a:solidFill>
                        <a:effectLst/>
                        <a:latin typeface="Calibri" panose="020F0502020204030204" pitchFamily="34" charset="0"/>
                        <a:ea typeface="DengXi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solidFill>
                            <a:schemeClr val="tx1"/>
                          </a:solidFill>
                          <a:effectLst/>
                        </a:rPr>
                        <a:t>Week 3</a:t>
                      </a:r>
                      <a:endParaRPr lang="en-GB" sz="1800" dirty="0" smtClean="0">
                        <a:solidFill>
                          <a:schemeClr val="tx1"/>
                        </a:solidFill>
                        <a:effectLst/>
                        <a:latin typeface="Calibri" panose="020F0502020204030204" pitchFamily="34" charset="0"/>
                        <a:ea typeface="DengXi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solidFill>
                            <a:schemeClr val="tx1"/>
                          </a:solidFill>
                          <a:effectLst/>
                        </a:rPr>
                        <a:t>Week 4</a:t>
                      </a:r>
                      <a:endParaRPr lang="en-GB" sz="1800" dirty="0" smtClean="0">
                        <a:solidFill>
                          <a:schemeClr val="tx1"/>
                        </a:solidFill>
                        <a:effectLst/>
                        <a:latin typeface="Calibri" panose="020F0502020204030204" pitchFamily="34" charset="0"/>
                        <a:ea typeface="DengXi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solidFill>
                            <a:schemeClr val="tx1"/>
                          </a:solidFill>
                          <a:effectLst/>
                        </a:rPr>
                        <a:t>Week 5</a:t>
                      </a:r>
                      <a:endParaRPr lang="en-GB" sz="1800" dirty="0" smtClean="0">
                        <a:solidFill>
                          <a:schemeClr val="tx1"/>
                        </a:solidFill>
                        <a:effectLst/>
                        <a:latin typeface="Calibri" panose="020F0502020204030204" pitchFamily="34" charset="0"/>
                        <a:ea typeface="DengXi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solidFill>
                            <a:schemeClr val="tx1"/>
                          </a:solidFill>
                          <a:effectLst/>
                        </a:rPr>
                        <a:t>Week 6</a:t>
                      </a:r>
                      <a:endParaRPr lang="en-GB" sz="1800" dirty="0" smtClean="0">
                        <a:solidFill>
                          <a:schemeClr val="tx1"/>
                        </a:solidFill>
                        <a:effectLst/>
                        <a:latin typeface="Calibri" panose="020F0502020204030204" pitchFamily="34" charset="0"/>
                        <a:ea typeface="DengXi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solidFill>
                            <a:schemeClr val="tx1"/>
                          </a:solidFill>
                          <a:effectLst/>
                        </a:rPr>
                        <a:t>Week 7</a:t>
                      </a:r>
                      <a:endParaRPr lang="en-GB" sz="1800" dirty="0" smtClean="0">
                        <a:solidFill>
                          <a:schemeClr val="tx1"/>
                        </a:solidFill>
                        <a:effectLst/>
                        <a:latin typeface="Calibri" panose="020F0502020204030204" pitchFamily="34" charset="0"/>
                        <a:ea typeface="DengXi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98069089"/>
                  </a:ext>
                </a:extLst>
              </a:tr>
              <a:tr h="590204">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100" dirty="0" smtClean="0"/>
                        <a:t>What is a computer?</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t>How to drag and drop from resources.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dirty="0" smtClean="0"/>
                        <a:t>Genres</a:t>
                      </a:r>
                      <a:r>
                        <a:rPr lang="en-GB" sz="1100" baseline="0" dirty="0" smtClean="0"/>
                        <a:t> of Photography</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t>Text box. </a:t>
                      </a:r>
                    </a:p>
                    <a:p>
                      <a:pPr algn="ct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dirty="0" smtClean="0"/>
                        <a:t>Drag</a:t>
                      </a:r>
                      <a:r>
                        <a:rPr lang="en-GB" sz="1100" baseline="0" dirty="0" smtClean="0"/>
                        <a:t> and drop images. Change colour. </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t>Drag</a:t>
                      </a:r>
                      <a:r>
                        <a:rPr lang="en-GB" sz="1100" baseline="0" dirty="0" smtClean="0"/>
                        <a:t> and drop images. Created coloured layers.</a:t>
                      </a:r>
                      <a:endParaRPr lang="en-GB" sz="1100" dirty="0" smtClean="0"/>
                    </a:p>
                    <a:p>
                      <a:pPr algn="ct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dirty="0" smtClean="0"/>
                        <a:t>Feedback. </a:t>
                      </a:r>
                    </a:p>
                    <a:p>
                      <a:pPr algn="ctr"/>
                      <a:r>
                        <a:rPr lang="en-GB" sz="1100" dirty="0" smtClean="0"/>
                        <a:t>Complete and refine work. </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8138547"/>
                  </a:ext>
                </a:extLst>
              </a:tr>
              <a:tr h="1351979">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indent="-171450">
                        <a:buFont typeface="Arial" panose="020B0604020202020204" pitchFamily="34" charset="0"/>
                        <a:buChar char="•"/>
                      </a:pPr>
                      <a:r>
                        <a:rPr lang="en-GB" sz="1100" dirty="0" smtClean="0"/>
                        <a:t>Make folders. </a:t>
                      </a:r>
                    </a:p>
                    <a:p>
                      <a:pPr marL="171450" indent="-171450">
                        <a:buFont typeface="Arial" panose="020B0604020202020204" pitchFamily="34" charset="0"/>
                        <a:buChar char="•"/>
                      </a:pPr>
                      <a:r>
                        <a:rPr lang="en-GB" sz="1100" dirty="0" smtClean="0"/>
                        <a:t>Name folders. </a:t>
                      </a:r>
                    </a:p>
                    <a:p>
                      <a:pPr marL="171450" indent="-171450">
                        <a:buFont typeface="Arial" panose="020B0604020202020204" pitchFamily="34" charset="0"/>
                        <a:buChar char="•"/>
                      </a:pPr>
                      <a:r>
                        <a:rPr lang="en-GB" sz="1100" dirty="0" smtClean="0"/>
                        <a:t>Windows</a:t>
                      </a:r>
                      <a:r>
                        <a:rPr lang="en-GB" sz="1100" baseline="0" dirty="0" smtClean="0"/>
                        <a:t> button. </a:t>
                      </a:r>
                    </a:p>
                    <a:p>
                      <a:pPr marL="171450" indent="-171450">
                        <a:buFont typeface="Arial" panose="020B0604020202020204" pitchFamily="34" charset="0"/>
                        <a:buChar char="•"/>
                      </a:pPr>
                      <a:r>
                        <a:rPr lang="en-GB" sz="1100" baseline="0" dirty="0" smtClean="0"/>
                        <a:t>What is PP. </a:t>
                      </a:r>
                    </a:p>
                    <a:p>
                      <a:pPr marL="171450" indent="-171450">
                        <a:buFont typeface="Arial" panose="020B0604020202020204" pitchFamily="34" charset="0"/>
                        <a:buChar char="•"/>
                      </a:pPr>
                      <a:r>
                        <a:rPr lang="en-GB" sz="1100" baseline="0" dirty="0" smtClean="0"/>
                        <a:t>Saving work. </a:t>
                      </a:r>
                    </a:p>
                    <a:p>
                      <a:pPr marL="171450" indent="-171450">
                        <a:buFont typeface="Arial" panose="020B0604020202020204" pitchFamily="34" charset="0"/>
                        <a:buChar char="•"/>
                      </a:pPr>
                      <a:r>
                        <a:rPr lang="en-GB" sz="1100" baseline="0" dirty="0" smtClean="0"/>
                        <a:t>Deleting text boxes. </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dirty="0" smtClean="0"/>
                        <a:t>Open folders. </a:t>
                      </a:r>
                    </a:p>
                    <a:p>
                      <a:pPr marL="171450" indent="-171450">
                        <a:buFont typeface="Arial" panose="020B0604020202020204" pitchFamily="34" charset="0"/>
                        <a:buChar char="•"/>
                      </a:pPr>
                      <a:r>
                        <a:rPr lang="en-GB" sz="1100" dirty="0" smtClean="0"/>
                        <a:t>Drag and drop.</a:t>
                      </a:r>
                      <a:r>
                        <a:rPr lang="en-GB" sz="1100" baseline="0" dirty="0" smtClean="0"/>
                        <a:t> </a:t>
                      </a:r>
                    </a:p>
                    <a:p>
                      <a:pPr marL="171450" indent="-171450">
                        <a:buFont typeface="Arial" panose="020B0604020202020204" pitchFamily="34" charset="0"/>
                        <a:buChar char="•"/>
                      </a:pPr>
                      <a:r>
                        <a:rPr lang="en-GB" sz="1100" baseline="0" dirty="0" smtClean="0"/>
                        <a:t>Present in a grid. </a:t>
                      </a:r>
                    </a:p>
                    <a:p>
                      <a:pPr marL="171450" indent="-171450">
                        <a:buFont typeface="Arial" panose="020B0604020202020204" pitchFamily="34" charset="0"/>
                        <a:buChar char="•"/>
                      </a:pPr>
                      <a:r>
                        <a:rPr lang="en-GB" sz="1100" baseline="0" dirty="0" smtClean="0"/>
                        <a:t>Re size from corner. </a:t>
                      </a:r>
                      <a:endParaRPr lang="en-GB" sz="1100" dirty="0" smtClean="0"/>
                    </a:p>
                    <a:p>
                      <a:pPr marL="171450" indent="-171450">
                        <a:buFont typeface="Arial" panose="020B0604020202020204" pitchFamily="34" charset="0"/>
                        <a:buChar char="•"/>
                      </a:pP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dirty="0" smtClean="0"/>
                        <a:t>Open folders. </a:t>
                      </a:r>
                    </a:p>
                    <a:p>
                      <a:pPr marL="171450" indent="-171450">
                        <a:buFont typeface="Arial" panose="020B0604020202020204" pitchFamily="34" charset="0"/>
                        <a:buChar char="•"/>
                      </a:pPr>
                      <a:r>
                        <a:rPr lang="en-GB" sz="1100" baseline="0" dirty="0" smtClean="0"/>
                        <a:t>Present in a grid. </a:t>
                      </a:r>
                    </a:p>
                    <a:p>
                      <a:pPr marL="171450" indent="-171450">
                        <a:buFont typeface="Arial" panose="020B0604020202020204" pitchFamily="34" charset="0"/>
                        <a:buChar char="•"/>
                      </a:pPr>
                      <a:r>
                        <a:rPr lang="en-GB" sz="1100" baseline="0" dirty="0" smtClean="0"/>
                        <a:t>Re size from corner. </a:t>
                      </a:r>
                    </a:p>
                    <a:p>
                      <a:pPr marL="171450" indent="-171450">
                        <a:buFont typeface="Arial" panose="020B0604020202020204" pitchFamily="34" charset="0"/>
                        <a:buChar char="•"/>
                      </a:pPr>
                      <a:r>
                        <a:rPr lang="en-GB" sz="1100" baseline="0" dirty="0" smtClean="0"/>
                        <a:t>Copy and past from internet. </a:t>
                      </a:r>
                      <a:endParaRPr lang="en-GB" sz="1100" dirty="0" smtClean="0"/>
                    </a:p>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dirty="0" smtClean="0"/>
                        <a:t>Create text boxes. </a:t>
                      </a:r>
                    </a:p>
                    <a:p>
                      <a:pPr marL="171450" indent="-171450">
                        <a:buFont typeface="Arial" panose="020B0604020202020204" pitchFamily="34" charset="0"/>
                        <a:buChar char="•"/>
                      </a:pPr>
                      <a:r>
                        <a:rPr lang="en-GB" sz="1100" dirty="0" smtClean="0"/>
                        <a:t>Change</a:t>
                      </a:r>
                      <a:r>
                        <a:rPr lang="en-GB" sz="1100" baseline="0" dirty="0" smtClean="0"/>
                        <a:t> text style. </a:t>
                      </a:r>
                    </a:p>
                    <a:p>
                      <a:pPr marL="171450" indent="-171450">
                        <a:buFont typeface="Arial" panose="020B0604020202020204" pitchFamily="34" charset="0"/>
                        <a:buChar char="•"/>
                      </a:pPr>
                      <a:r>
                        <a:rPr lang="en-GB" sz="1100" baseline="0" dirty="0" smtClean="0"/>
                        <a:t>Change text colour.</a:t>
                      </a:r>
                    </a:p>
                    <a:p>
                      <a:pPr marL="171450" indent="-171450">
                        <a:buFont typeface="Arial" panose="020B0604020202020204" pitchFamily="34" charset="0"/>
                        <a:buChar char="•"/>
                      </a:pPr>
                      <a:r>
                        <a:rPr lang="en-GB" sz="1100" baseline="0" dirty="0" smtClean="0"/>
                        <a:t>Change background colour. </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dirty="0" smtClean="0"/>
                        <a:t>Open folders. </a:t>
                      </a:r>
                    </a:p>
                    <a:p>
                      <a:pPr marL="171450" indent="-171450">
                        <a:buFont typeface="Arial" panose="020B0604020202020204" pitchFamily="34" charset="0"/>
                        <a:buChar char="•"/>
                      </a:pPr>
                      <a:r>
                        <a:rPr lang="en-GB" sz="1100" dirty="0" smtClean="0"/>
                        <a:t>Drag and drop.</a:t>
                      </a:r>
                      <a:r>
                        <a:rPr lang="en-GB" sz="1100" baseline="0" dirty="0" smtClean="0"/>
                        <a:t> </a:t>
                      </a:r>
                    </a:p>
                    <a:p>
                      <a:pPr marL="171450" indent="-171450">
                        <a:buFont typeface="Arial" panose="020B0604020202020204" pitchFamily="34" charset="0"/>
                        <a:buChar char="•"/>
                      </a:pPr>
                      <a:r>
                        <a:rPr lang="en-GB" sz="1100" baseline="0" dirty="0" smtClean="0"/>
                        <a:t>Present in a grid. </a:t>
                      </a:r>
                    </a:p>
                    <a:p>
                      <a:pPr marL="171450" indent="-171450">
                        <a:buFont typeface="Arial" panose="020B0604020202020204" pitchFamily="34" charset="0"/>
                        <a:buChar char="•"/>
                      </a:pPr>
                      <a:r>
                        <a:rPr lang="en-GB" sz="1100" baseline="0" dirty="0" smtClean="0"/>
                        <a:t>Re size from corner. </a:t>
                      </a:r>
                    </a:p>
                    <a:p>
                      <a:pPr marL="171450" indent="-171450">
                        <a:buFont typeface="Arial" panose="020B0604020202020204" pitchFamily="34" charset="0"/>
                        <a:buChar char="•"/>
                      </a:pPr>
                      <a:r>
                        <a:rPr lang="en-GB" sz="1100" baseline="0" dirty="0" smtClean="0"/>
                        <a:t>Double click and change colours and visual effects. </a:t>
                      </a:r>
                      <a:endParaRPr lang="en-GB" sz="1100" dirty="0" smtClean="0"/>
                    </a:p>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dirty="0" smtClean="0"/>
                        <a:t>Open folders. </a:t>
                      </a:r>
                    </a:p>
                    <a:p>
                      <a:pPr marL="171450" indent="-171450">
                        <a:buFont typeface="Arial" panose="020B0604020202020204" pitchFamily="34" charset="0"/>
                        <a:buChar char="•"/>
                      </a:pPr>
                      <a:r>
                        <a:rPr lang="en-GB" sz="1100" dirty="0" smtClean="0"/>
                        <a:t>Drag and drop.</a:t>
                      </a:r>
                      <a:r>
                        <a:rPr lang="en-GB" sz="1100" baseline="0" dirty="0" smtClean="0"/>
                        <a:t> </a:t>
                      </a:r>
                    </a:p>
                    <a:p>
                      <a:pPr marL="171450" indent="-171450">
                        <a:buFont typeface="Arial" panose="020B0604020202020204" pitchFamily="34" charset="0"/>
                        <a:buChar char="•"/>
                      </a:pPr>
                      <a:r>
                        <a:rPr lang="en-GB" sz="1100" baseline="0" dirty="0" smtClean="0"/>
                        <a:t>Present in a grid. </a:t>
                      </a:r>
                    </a:p>
                    <a:p>
                      <a:pPr marL="171450" indent="-171450">
                        <a:buFont typeface="Arial" panose="020B0604020202020204" pitchFamily="34" charset="0"/>
                        <a:buChar char="•"/>
                      </a:pPr>
                      <a:r>
                        <a:rPr lang="en-GB" sz="1100" baseline="0" dirty="0" smtClean="0"/>
                        <a:t>Re size from corner. </a:t>
                      </a:r>
                    </a:p>
                    <a:p>
                      <a:pPr marL="171450" indent="-171450">
                        <a:buFont typeface="Arial" panose="020B0604020202020204" pitchFamily="34" charset="0"/>
                        <a:buChar char="•"/>
                      </a:pPr>
                      <a:r>
                        <a:rPr lang="en-GB" sz="1100" baseline="0" dirty="0" smtClean="0"/>
                        <a:t>Double click and change colours and visual effects.</a:t>
                      </a:r>
                    </a:p>
                    <a:p>
                      <a:pPr marL="171450" indent="-171450">
                        <a:buFont typeface="Arial" panose="020B0604020202020204" pitchFamily="34" charset="0"/>
                        <a:buChar char="•"/>
                      </a:pPr>
                      <a:r>
                        <a:rPr lang="en-GB" sz="1100" baseline="0" dirty="0" smtClean="0"/>
                        <a:t>Crop images and layer colours together.  </a:t>
                      </a:r>
                      <a:endParaRPr lang="en-GB" sz="11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9063833"/>
                  </a:ext>
                </a:extLst>
              </a:tr>
            </a:tbl>
          </a:graphicData>
        </a:graphic>
      </p:graphicFrame>
    </p:spTree>
    <p:extLst>
      <p:ext uri="{BB962C8B-B14F-4D97-AF65-F5344CB8AC3E}">
        <p14:creationId xmlns:p14="http://schemas.microsoft.com/office/powerpoint/2010/main" val="1992566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055" t="2807" r="77246" b="87544"/>
          <a:stretch/>
        </p:blipFill>
        <p:spPr>
          <a:xfrm>
            <a:off x="249376" y="1256761"/>
            <a:ext cx="1997242" cy="661737"/>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064988817"/>
              </p:ext>
            </p:extLst>
          </p:nvPr>
        </p:nvGraphicFramePr>
        <p:xfrm>
          <a:off x="249376" y="2128059"/>
          <a:ext cx="11629512" cy="2307943"/>
        </p:xfrm>
        <a:graphic>
          <a:graphicData uri="http://schemas.openxmlformats.org/drawingml/2006/table">
            <a:tbl>
              <a:tblPr firstRow="1" bandRow="1">
                <a:tableStyleId>{5C22544A-7EE6-4342-B048-85BDC9FD1C3A}</a:tableStyleId>
              </a:tblPr>
              <a:tblGrid>
                <a:gridCol w="1453689">
                  <a:extLst>
                    <a:ext uri="{9D8B030D-6E8A-4147-A177-3AD203B41FA5}">
                      <a16:colId xmlns:a16="http://schemas.microsoft.com/office/drawing/2014/main" val="766744506"/>
                    </a:ext>
                  </a:extLst>
                </a:gridCol>
                <a:gridCol w="1453689">
                  <a:extLst>
                    <a:ext uri="{9D8B030D-6E8A-4147-A177-3AD203B41FA5}">
                      <a16:colId xmlns:a16="http://schemas.microsoft.com/office/drawing/2014/main" val="607105581"/>
                    </a:ext>
                  </a:extLst>
                </a:gridCol>
                <a:gridCol w="1453689">
                  <a:extLst>
                    <a:ext uri="{9D8B030D-6E8A-4147-A177-3AD203B41FA5}">
                      <a16:colId xmlns:a16="http://schemas.microsoft.com/office/drawing/2014/main" val="4225367913"/>
                    </a:ext>
                  </a:extLst>
                </a:gridCol>
                <a:gridCol w="1453689">
                  <a:extLst>
                    <a:ext uri="{9D8B030D-6E8A-4147-A177-3AD203B41FA5}">
                      <a16:colId xmlns:a16="http://schemas.microsoft.com/office/drawing/2014/main" val="3838089676"/>
                    </a:ext>
                  </a:extLst>
                </a:gridCol>
                <a:gridCol w="1453689">
                  <a:extLst>
                    <a:ext uri="{9D8B030D-6E8A-4147-A177-3AD203B41FA5}">
                      <a16:colId xmlns:a16="http://schemas.microsoft.com/office/drawing/2014/main" val="3791060349"/>
                    </a:ext>
                  </a:extLst>
                </a:gridCol>
                <a:gridCol w="1453689">
                  <a:extLst>
                    <a:ext uri="{9D8B030D-6E8A-4147-A177-3AD203B41FA5}">
                      <a16:colId xmlns:a16="http://schemas.microsoft.com/office/drawing/2014/main" val="692002919"/>
                    </a:ext>
                  </a:extLst>
                </a:gridCol>
                <a:gridCol w="1453689">
                  <a:extLst>
                    <a:ext uri="{9D8B030D-6E8A-4147-A177-3AD203B41FA5}">
                      <a16:colId xmlns:a16="http://schemas.microsoft.com/office/drawing/2014/main" val="809328137"/>
                    </a:ext>
                  </a:extLst>
                </a:gridCol>
                <a:gridCol w="1453689">
                  <a:extLst>
                    <a:ext uri="{9D8B030D-6E8A-4147-A177-3AD203B41FA5}">
                      <a16:colId xmlns:a16="http://schemas.microsoft.com/office/drawing/2014/main" val="966480224"/>
                    </a:ext>
                  </a:extLst>
                </a:gridCol>
              </a:tblGrid>
              <a:tr h="324196">
                <a:tc rowSpan="3">
                  <a:txBody>
                    <a:bodyPr/>
                    <a:lstStyle/>
                    <a:p>
                      <a:endParaRPr lang="en-GB" sz="3600" dirty="0" smtClean="0">
                        <a:solidFill>
                          <a:schemeClr val="tx1"/>
                        </a:solidFill>
                      </a:endParaRPr>
                    </a:p>
                    <a:p>
                      <a:r>
                        <a:rPr lang="en-GB" sz="3600" dirty="0" smtClean="0">
                          <a:solidFill>
                            <a:schemeClr val="tx1"/>
                          </a:solidFill>
                        </a:rPr>
                        <a:t>Year 8 </a:t>
                      </a:r>
                      <a:endParaRPr lang="en-GB" sz="3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solidFill>
                            <a:schemeClr val="tx1"/>
                          </a:solidFill>
                          <a:effectLst/>
                        </a:rPr>
                        <a:t>Week 1</a:t>
                      </a:r>
                      <a:endParaRPr lang="en-GB" sz="1800" dirty="0" smtClean="0">
                        <a:solidFill>
                          <a:schemeClr val="tx1"/>
                        </a:solidFill>
                        <a:effectLst/>
                        <a:latin typeface="Calibri" panose="020F0502020204030204" pitchFamily="34" charset="0"/>
                        <a:ea typeface="DengXi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solidFill>
                            <a:schemeClr val="tx1"/>
                          </a:solidFill>
                          <a:effectLst/>
                        </a:rPr>
                        <a:t>Week 2</a:t>
                      </a:r>
                      <a:endParaRPr lang="en-GB" sz="1800" dirty="0" smtClean="0">
                        <a:solidFill>
                          <a:schemeClr val="tx1"/>
                        </a:solidFill>
                        <a:effectLst/>
                        <a:latin typeface="Calibri" panose="020F0502020204030204" pitchFamily="34" charset="0"/>
                        <a:ea typeface="DengXi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solidFill>
                            <a:schemeClr val="tx1"/>
                          </a:solidFill>
                          <a:effectLst/>
                        </a:rPr>
                        <a:t>Week 3</a:t>
                      </a:r>
                      <a:endParaRPr lang="en-GB" sz="1800" dirty="0" smtClean="0">
                        <a:solidFill>
                          <a:schemeClr val="tx1"/>
                        </a:solidFill>
                        <a:effectLst/>
                        <a:latin typeface="Calibri" panose="020F0502020204030204" pitchFamily="34" charset="0"/>
                        <a:ea typeface="DengXi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solidFill>
                            <a:schemeClr val="tx1"/>
                          </a:solidFill>
                          <a:effectLst/>
                        </a:rPr>
                        <a:t>Week 4</a:t>
                      </a:r>
                      <a:endParaRPr lang="en-GB" sz="1800" dirty="0" smtClean="0">
                        <a:solidFill>
                          <a:schemeClr val="tx1"/>
                        </a:solidFill>
                        <a:effectLst/>
                        <a:latin typeface="Calibri" panose="020F0502020204030204" pitchFamily="34" charset="0"/>
                        <a:ea typeface="DengXi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solidFill>
                            <a:schemeClr val="tx1"/>
                          </a:solidFill>
                          <a:effectLst/>
                        </a:rPr>
                        <a:t>Week 5</a:t>
                      </a:r>
                      <a:endParaRPr lang="en-GB" sz="1800" dirty="0" smtClean="0">
                        <a:solidFill>
                          <a:schemeClr val="tx1"/>
                        </a:solidFill>
                        <a:effectLst/>
                        <a:latin typeface="Calibri" panose="020F0502020204030204" pitchFamily="34" charset="0"/>
                        <a:ea typeface="DengXi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solidFill>
                            <a:schemeClr val="tx1"/>
                          </a:solidFill>
                          <a:effectLst/>
                        </a:rPr>
                        <a:t>Week 6</a:t>
                      </a:r>
                      <a:endParaRPr lang="en-GB" sz="1800" dirty="0" smtClean="0">
                        <a:solidFill>
                          <a:schemeClr val="tx1"/>
                        </a:solidFill>
                        <a:effectLst/>
                        <a:latin typeface="Calibri" panose="020F0502020204030204" pitchFamily="34" charset="0"/>
                        <a:ea typeface="DengXi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solidFill>
                            <a:schemeClr val="tx1"/>
                          </a:solidFill>
                          <a:effectLst/>
                        </a:rPr>
                        <a:t>Week 7</a:t>
                      </a:r>
                      <a:endParaRPr lang="en-GB" sz="1800" dirty="0" smtClean="0">
                        <a:solidFill>
                          <a:schemeClr val="tx1"/>
                        </a:solidFill>
                        <a:effectLst/>
                        <a:latin typeface="Calibri" panose="020F0502020204030204" pitchFamily="34" charset="0"/>
                        <a:ea typeface="DengXi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98069089"/>
                  </a:ext>
                </a:extLst>
              </a:tr>
              <a:tr h="590204">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100" dirty="0" smtClean="0"/>
                        <a:t>What is a computer?</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t>How to drag and drop from resources.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dirty="0" smtClean="0"/>
                        <a:t>Genres</a:t>
                      </a:r>
                      <a:r>
                        <a:rPr lang="en-GB" sz="1100" baseline="0" dirty="0" smtClean="0"/>
                        <a:t> of Photography</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t>Text box. </a:t>
                      </a:r>
                    </a:p>
                    <a:p>
                      <a:pPr algn="ct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dirty="0" smtClean="0"/>
                        <a:t>Justine </a:t>
                      </a:r>
                      <a:r>
                        <a:rPr lang="en-GB" sz="1100" dirty="0" err="1" smtClean="0"/>
                        <a:t>Khamara</a:t>
                      </a:r>
                      <a:r>
                        <a:rPr lang="en-GB" sz="1100" dirty="0" smtClean="0"/>
                        <a:t> </a:t>
                      </a:r>
                    </a:p>
                    <a:p>
                      <a:pPr algn="ctr"/>
                      <a:r>
                        <a:rPr lang="en-GB" sz="1100" dirty="0" smtClean="0"/>
                        <a:t>Research </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dirty="0" smtClean="0"/>
                        <a:t>Justine </a:t>
                      </a:r>
                      <a:r>
                        <a:rPr lang="en-GB" sz="1100" dirty="0" err="1" smtClean="0"/>
                        <a:t>Khamara</a:t>
                      </a:r>
                      <a:r>
                        <a:rPr lang="en-GB" sz="1100" dirty="0" smtClean="0"/>
                        <a:t> Response </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t>Feedback. </a:t>
                      </a:r>
                    </a:p>
                    <a:p>
                      <a:pPr algn="ct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8138547"/>
                  </a:ext>
                </a:extLst>
              </a:tr>
              <a:tr h="1351979">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indent="-171450">
                        <a:buFont typeface="Arial" panose="020B0604020202020204" pitchFamily="34" charset="0"/>
                        <a:buChar char="•"/>
                      </a:pPr>
                      <a:r>
                        <a:rPr lang="en-GB" sz="1100" dirty="0" smtClean="0"/>
                        <a:t>Make folders. </a:t>
                      </a:r>
                    </a:p>
                    <a:p>
                      <a:pPr marL="171450" indent="-171450">
                        <a:buFont typeface="Arial" panose="020B0604020202020204" pitchFamily="34" charset="0"/>
                        <a:buChar char="•"/>
                      </a:pPr>
                      <a:r>
                        <a:rPr lang="en-GB" sz="1100" dirty="0" smtClean="0"/>
                        <a:t>Name folders. </a:t>
                      </a:r>
                    </a:p>
                    <a:p>
                      <a:pPr marL="171450" indent="-171450">
                        <a:buFont typeface="Arial" panose="020B0604020202020204" pitchFamily="34" charset="0"/>
                        <a:buChar char="•"/>
                      </a:pPr>
                      <a:r>
                        <a:rPr lang="en-GB" sz="1100" dirty="0" smtClean="0"/>
                        <a:t>Windows</a:t>
                      </a:r>
                      <a:r>
                        <a:rPr lang="en-GB" sz="1100" baseline="0" dirty="0" smtClean="0"/>
                        <a:t> button. </a:t>
                      </a:r>
                    </a:p>
                    <a:p>
                      <a:pPr marL="171450" indent="-171450">
                        <a:buFont typeface="Arial" panose="020B0604020202020204" pitchFamily="34" charset="0"/>
                        <a:buChar char="•"/>
                      </a:pPr>
                      <a:r>
                        <a:rPr lang="en-GB" sz="1100" baseline="0" dirty="0" smtClean="0"/>
                        <a:t>What is PP. </a:t>
                      </a:r>
                    </a:p>
                    <a:p>
                      <a:pPr marL="171450" indent="-171450">
                        <a:buFont typeface="Arial" panose="020B0604020202020204" pitchFamily="34" charset="0"/>
                        <a:buChar char="•"/>
                      </a:pPr>
                      <a:r>
                        <a:rPr lang="en-GB" sz="1100" baseline="0" dirty="0" smtClean="0"/>
                        <a:t>Saving work. </a:t>
                      </a:r>
                    </a:p>
                    <a:p>
                      <a:pPr marL="171450" indent="-171450">
                        <a:buFont typeface="Arial" panose="020B0604020202020204" pitchFamily="34" charset="0"/>
                        <a:buChar char="•"/>
                      </a:pPr>
                      <a:r>
                        <a:rPr lang="en-GB" sz="1100" baseline="0" dirty="0" smtClean="0"/>
                        <a:t>Deleting text boxes. </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dirty="0" smtClean="0"/>
                        <a:t>Open folders. </a:t>
                      </a:r>
                    </a:p>
                    <a:p>
                      <a:pPr marL="171450" indent="-171450">
                        <a:buFont typeface="Arial" panose="020B0604020202020204" pitchFamily="34" charset="0"/>
                        <a:buChar char="•"/>
                      </a:pPr>
                      <a:r>
                        <a:rPr lang="en-GB" sz="1100" dirty="0" smtClean="0"/>
                        <a:t>Drag and drop.</a:t>
                      </a:r>
                      <a:r>
                        <a:rPr lang="en-GB" sz="1100" baseline="0" dirty="0" smtClean="0"/>
                        <a:t> </a:t>
                      </a:r>
                    </a:p>
                    <a:p>
                      <a:pPr marL="171450" indent="-171450">
                        <a:buFont typeface="Arial" panose="020B0604020202020204" pitchFamily="34" charset="0"/>
                        <a:buChar char="•"/>
                      </a:pPr>
                      <a:r>
                        <a:rPr lang="en-GB" sz="1100" baseline="0" dirty="0" smtClean="0"/>
                        <a:t>Present in a grid. </a:t>
                      </a:r>
                    </a:p>
                    <a:p>
                      <a:pPr marL="171450" indent="-171450">
                        <a:buFont typeface="Arial" panose="020B0604020202020204" pitchFamily="34" charset="0"/>
                        <a:buChar char="•"/>
                      </a:pPr>
                      <a:r>
                        <a:rPr lang="en-GB" sz="1100" baseline="0" dirty="0" smtClean="0"/>
                        <a:t>Re size from corner. </a:t>
                      </a:r>
                      <a:endParaRPr lang="en-GB" sz="1100" dirty="0" smtClean="0"/>
                    </a:p>
                    <a:p>
                      <a:pPr marL="171450" indent="-171450">
                        <a:buFont typeface="Arial" panose="020B0604020202020204" pitchFamily="34" charset="0"/>
                        <a:buChar char="•"/>
                      </a:pP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dirty="0" smtClean="0"/>
                        <a:t>Open folders. </a:t>
                      </a:r>
                    </a:p>
                    <a:p>
                      <a:pPr marL="171450" indent="-171450">
                        <a:buFont typeface="Arial" panose="020B0604020202020204" pitchFamily="34" charset="0"/>
                        <a:buChar char="•"/>
                      </a:pPr>
                      <a:r>
                        <a:rPr lang="en-GB" sz="1100" baseline="0" dirty="0" smtClean="0"/>
                        <a:t>Present in a grid. </a:t>
                      </a:r>
                    </a:p>
                    <a:p>
                      <a:pPr marL="171450" indent="-171450">
                        <a:buFont typeface="Arial" panose="020B0604020202020204" pitchFamily="34" charset="0"/>
                        <a:buChar char="•"/>
                      </a:pPr>
                      <a:r>
                        <a:rPr lang="en-GB" sz="1100" baseline="0" dirty="0" smtClean="0"/>
                        <a:t>Re size from corner. </a:t>
                      </a:r>
                    </a:p>
                    <a:p>
                      <a:pPr marL="171450" indent="-171450">
                        <a:buFont typeface="Arial" panose="020B0604020202020204" pitchFamily="34" charset="0"/>
                        <a:buChar char="•"/>
                      </a:pPr>
                      <a:r>
                        <a:rPr lang="en-GB" sz="1100" baseline="0" dirty="0" smtClean="0"/>
                        <a:t>Copy and past from internet. </a:t>
                      </a:r>
                      <a:endParaRPr lang="en-GB" sz="1100" dirty="0" smtClean="0"/>
                    </a:p>
                    <a:p>
                      <a:pPr marL="171450" indent="-171450">
                        <a:buFont typeface="Arial" panose="020B0604020202020204" pitchFamily="34" charset="0"/>
                        <a:buChar char="•"/>
                      </a:pP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dirty="0" smtClean="0"/>
                        <a:t>Create text boxes. </a:t>
                      </a:r>
                    </a:p>
                    <a:p>
                      <a:pPr marL="171450" indent="-171450">
                        <a:buFont typeface="Arial" panose="020B0604020202020204" pitchFamily="34" charset="0"/>
                        <a:buChar char="•"/>
                      </a:pPr>
                      <a:r>
                        <a:rPr lang="en-GB" sz="1100" dirty="0" smtClean="0"/>
                        <a:t>Change</a:t>
                      </a:r>
                      <a:r>
                        <a:rPr lang="en-GB" sz="1100" baseline="0" dirty="0" smtClean="0"/>
                        <a:t> text style. </a:t>
                      </a:r>
                    </a:p>
                    <a:p>
                      <a:pPr marL="171450" indent="-171450">
                        <a:buFont typeface="Arial" panose="020B0604020202020204" pitchFamily="34" charset="0"/>
                        <a:buChar char="•"/>
                      </a:pPr>
                      <a:r>
                        <a:rPr lang="en-GB" sz="1100" baseline="0" dirty="0" smtClean="0"/>
                        <a:t>Change text colour.</a:t>
                      </a:r>
                    </a:p>
                    <a:p>
                      <a:pPr marL="171450" indent="-171450">
                        <a:buFont typeface="Arial" panose="020B0604020202020204" pitchFamily="34" charset="0"/>
                        <a:buChar char="•"/>
                      </a:pPr>
                      <a:r>
                        <a:rPr lang="en-GB" sz="1100" baseline="0" dirty="0" smtClean="0"/>
                        <a:t>Change background colour. </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dirty="0" smtClean="0"/>
                        <a:t>Present</a:t>
                      </a:r>
                      <a:r>
                        <a:rPr lang="en-GB" sz="1100" baseline="0" dirty="0" smtClean="0"/>
                        <a:t> research</a:t>
                      </a:r>
                    </a:p>
                    <a:p>
                      <a:pPr marL="171450" indent="-171450">
                        <a:buFont typeface="Arial" panose="020B0604020202020204" pitchFamily="34" charset="0"/>
                        <a:buChar char="•"/>
                      </a:pPr>
                      <a:r>
                        <a:rPr lang="en-GB" sz="1100" baseline="0" dirty="0" smtClean="0"/>
                        <a:t>Clear non pixelated images, presented in a grid. </a:t>
                      </a:r>
                    </a:p>
                    <a:p>
                      <a:pPr marL="171450" indent="-171450">
                        <a:buFont typeface="Arial" panose="020B0604020202020204" pitchFamily="34" charset="0"/>
                        <a:buChar char="•"/>
                      </a:pPr>
                      <a:r>
                        <a:rPr lang="en-GB" sz="1100" baseline="0" dirty="0" smtClean="0"/>
                        <a:t>Title. </a:t>
                      </a:r>
                    </a:p>
                    <a:p>
                      <a:pPr marL="171450" indent="-171450">
                        <a:buFont typeface="Arial" panose="020B0604020202020204" pitchFamily="34" charset="0"/>
                        <a:buChar char="•"/>
                      </a:pPr>
                      <a:r>
                        <a:rPr lang="en-GB" sz="1100" baseline="0" dirty="0" smtClean="0"/>
                        <a:t>Annotation. </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dirty="0" smtClean="0"/>
                        <a:t>Edit a portrait using </a:t>
                      </a:r>
                      <a:r>
                        <a:rPr lang="en-GB" sz="1100" dirty="0" err="1" smtClean="0"/>
                        <a:t>Powerpoint</a:t>
                      </a:r>
                      <a:r>
                        <a:rPr lang="en-GB" sz="1100" dirty="0" smtClean="0"/>
                        <a:t>.</a:t>
                      </a:r>
                      <a:r>
                        <a:rPr lang="en-GB" sz="1100" baseline="0" dirty="0" smtClean="0"/>
                        <a:t> </a:t>
                      </a:r>
                    </a:p>
                    <a:p>
                      <a:pPr marL="171450" indent="-171450">
                        <a:buFont typeface="Arial" panose="020B0604020202020204" pitchFamily="34" charset="0"/>
                        <a:buChar char="•"/>
                      </a:pPr>
                      <a:r>
                        <a:rPr lang="en-GB" sz="1100" baseline="0" dirty="0" smtClean="0"/>
                        <a:t>Crop and position images in an interesting way to resemble Justine </a:t>
                      </a:r>
                      <a:r>
                        <a:rPr lang="en-GB" sz="1100" baseline="0" dirty="0" err="1" smtClean="0"/>
                        <a:t>Khamara</a:t>
                      </a:r>
                      <a:r>
                        <a:rPr lang="en-GB" sz="1100" baseline="0" dirty="0" smtClean="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9063833"/>
                  </a:ext>
                </a:extLst>
              </a:tr>
            </a:tbl>
          </a:graphicData>
        </a:graphic>
      </p:graphicFrame>
    </p:spTree>
    <p:extLst>
      <p:ext uri="{BB962C8B-B14F-4D97-AF65-F5344CB8AC3E}">
        <p14:creationId xmlns:p14="http://schemas.microsoft.com/office/powerpoint/2010/main" val="2771674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055" t="2807" r="77246" b="87544"/>
          <a:stretch/>
        </p:blipFill>
        <p:spPr>
          <a:xfrm>
            <a:off x="241063" y="1248448"/>
            <a:ext cx="1997242" cy="661737"/>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973536204"/>
              </p:ext>
            </p:extLst>
          </p:nvPr>
        </p:nvGraphicFramePr>
        <p:xfrm>
          <a:off x="241063" y="1995055"/>
          <a:ext cx="11629512" cy="2312099"/>
        </p:xfrm>
        <a:graphic>
          <a:graphicData uri="http://schemas.openxmlformats.org/drawingml/2006/table">
            <a:tbl>
              <a:tblPr firstRow="1" bandRow="1">
                <a:tableStyleId>{5C22544A-7EE6-4342-B048-85BDC9FD1C3A}</a:tableStyleId>
              </a:tblPr>
              <a:tblGrid>
                <a:gridCol w="1453689">
                  <a:extLst>
                    <a:ext uri="{9D8B030D-6E8A-4147-A177-3AD203B41FA5}">
                      <a16:colId xmlns:a16="http://schemas.microsoft.com/office/drawing/2014/main" val="766744506"/>
                    </a:ext>
                  </a:extLst>
                </a:gridCol>
                <a:gridCol w="1453689">
                  <a:extLst>
                    <a:ext uri="{9D8B030D-6E8A-4147-A177-3AD203B41FA5}">
                      <a16:colId xmlns:a16="http://schemas.microsoft.com/office/drawing/2014/main" val="607105581"/>
                    </a:ext>
                  </a:extLst>
                </a:gridCol>
                <a:gridCol w="1453689">
                  <a:extLst>
                    <a:ext uri="{9D8B030D-6E8A-4147-A177-3AD203B41FA5}">
                      <a16:colId xmlns:a16="http://schemas.microsoft.com/office/drawing/2014/main" val="4225367913"/>
                    </a:ext>
                  </a:extLst>
                </a:gridCol>
                <a:gridCol w="1453689">
                  <a:extLst>
                    <a:ext uri="{9D8B030D-6E8A-4147-A177-3AD203B41FA5}">
                      <a16:colId xmlns:a16="http://schemas.microsoft.com/office/drawing/2014/main" val="3838089676"/>
                    </a:ext>
                  </a:extLst>
                </a:gridCol>
                <a:gridCol w="1453689">
                  <a:extLst>
                    <a:ext uri="{9D8B030D-6E8A-4147-A177-3AD203B41FA5}">
                      <a16:colId xmlns:a16="http://schemas.microsoft.com/office/drawing/2014/main" val="3791060349"/>
                    </a:ext>
                  </a:extLst>
                </a:gridCol>
                <a:gridCol w="1453689">
                  <a:extLst>
                    <a:ext uri="{9D8B030D-6E8A-4147-A177-3AD203B41FA5}">
                      <a16:colId xmlns:a16="http://schemas.microsoft.com/office/drawing/2014/main" val="692002919"/>
                    </a:ext>
                  </a:extLst>
                </a:gridCol>
                <a:gridCol w="1453689">
                  <a:extLst>
                    <a:ext uri="{9D8B030D-6E8A-4147-A177-3AD203B41FA5}">
                      <a16:colId xmlns:a16="http://schemas.microsoft.com/office/drawing/2014/main" val="809328137"/>
                    </a:ext>
                  </a:extLst>
                </a:gridCol>
                <a:gridCol w="1453689">
                  <a:extLst>
                    <a:ext uri="{9D8B030D-6E8A-4147-A177-3AD203B41FA5}">
                      <a16:colId xmlns:a16="http://schemas.microsoft.com/office/drawing/2014/main" val="966480224"/>
                    </a:ext>
                  </a:extLst>
                </a:gridCol>
              </a:tblGrid>
              <a:tr h="324196">
                <a:tc rowSpan="3">
                  <a:txBody>
                    <a:bodyPr/>
                    <a:lstStyle/>
                    <a:p>
                      <a:endParaRPr lang="en-GB" sz="3600" dirty="0" smtClean="0">
                        <a:solidFill>
                          <a:schemeClr val="tx1"/>
                        </a:solidFill>
                      </a:endParaRPr>
                    </a:p>
                    <a:p>
                      <a:endParaRPr lang="en-GB" sz="3600" dirty="0" smtClean="0">
                        <a:solidFill>
                          <a:schemeClr val="tx1"/>
                        </a:solidFill>
                      </a:endParaRPr>
                    </a:p>
                    <a:p>
                      <a:r>
                        <a:rPr lang="en-GB" sz="3600" dirty="0" smtClean="0">
                          <a:solidFill>
                            <a:schemeClr val="tx1"/>
                          </a:solidFill>
                        </a:rPr>
                        <a:t>Year 9 </a:t>
                      </a:r>
                      <a:endParaRPr lang="en-GB" sz="3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solidFill>
                            <a:schemeClr val="tx1"/>
                          </a:solidFill>
                          <a:effectLst/>
                        </a:rPr>
                        <a:t>Week 1</a:t>
                      </a:r>
                      <a:endParaRPr lang="en-GB" sz="1800" dirty="0" smtClean="0">
                        <a:solidFill>
                          <a:schemeClr val="tx1"/>
                        </a:solidFill>
                        <a:effectLst/>
                        <a:latin typeface="Calibri" panose="020F0502020204030204" pitchFamily="34" charset="0"/>
                        <a:ea typeface="DengXi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solidFill>
                            <a:schemeClr val="tx1"/>
                          </a:solidFill>
                          <a:effectLst/>
                        </a:rPr>
                        <a:t>Week 2</a:t>
                      </a:r>
                      <a:endParaRPr lang="en-GB" sz="1800" dirty="0" smtClean="0">
                        <a:solidFill>
                          <a:schemeClr val="tx1"/>
                        </a:solidFill>
                        <a:effectLst/>
                        <a:latin typeface="Calibri" panose="020F0502020204030204" pitchFamily="34" charset="0"/>
                        <a:ea typeface="DengXi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solidFill>
                            <a:schemeClr val="tx1"/>
                          </a:solidFill>
                          <a:effectLst/>
                        </a:rPr>
                        <a:t>Week 3</a:t>
                      </a:r>
                      <a:endParaRPr lang="en-GB" sz="1800" dirty="0" smtClean="0">
                        <a:solidFill>
                          <a:schemeClr val="tx1"/>
                        </a:solidFill>
                        <a:effectLst/>
                        <a:latin typeface="Calibri" panose="020F0502020204030204" pitchFamily="34" charset="0"/>
                        <a:ea typeface="DengXi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solidFill>
                            <a:schemeClr val="tx1"/>
                          </a:solidFill>
                          <a:effectLst/>
                        </a:rPr>
                        <a:t>Week 4</a:t>
                      </a:r>
                      <a:endParaRPr lang="en-GB" sz="1800" dirty="0" smtClean="0">
                        <a:solidFill>
                          <a:schemeClr val="tx1"/>
                        </a:solidFill>
                        <a:effectLst/>
                        <a:latin typeface="Calibri" panose="020F0502020204030204" pitchFamily="34" charset="0"/>
                        <a:ea typeface="DengXi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solidFill>
                            <a:schemeClr val="tx1"/>
                          </a:solidFill>
                          <a:effectLst/>
                        </a:rPr>
                        <a:t>Week 5</a:t>
                      </a:r>
                      <a:endParaRPr lang="en-GB" sz="1800" dirty="0" smtClean="0">
                        <a:solidFill>
                          <a:schemeClr val="tx1"/>
                        </a:solidFill>
                        <a:effectLst/>
                        <a:latin typeface="Calibri" panose="020F0502020204030204" pitchFamily="34" charset="0"/>
                        <a:ea typeface="DengXi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solidFill>
                            <a:schemeClr val="tx1"/>
                          </a:solidFill>
                          <a:effectLst/>
                        </a:rPr>
                        <a:t>Week 6</a:t>
                      </a:r>
                      <a:endParaRPr lang="en-GB" sz="1800" dirty="0" smtClean="0">
                        <a:solidFill>
                          <a:schemeClr val="tx1"/>
                        </a:solidFill>
                        <a:effectLst/>
                        <a:latin typeface="Calibri" panose="020F0502020204030204" pitchFamily="34" charset="0"/>
                        <a:ea typeface="DengXi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solidFill>
                            <a:schemeClr val="tx1"/>
                          </a:solidFill>
                          <a:effectLst/>
                        </a:rPr>
                        <a:t>Week 7</a:t>
                      </a:r>
                      <a:endParaRPr lang="en-GB" sz="1800" dirty="0" smtClean="0">
                        <a:solidFill>
                          <a:schemeClr val="tx1"/>
                        </a:solidFill>
                        <a:effectLst/>
                        <a:latin typeface="Calibri" panose="020F0502020204030204" pitchFamily="34" charset="0"/>
                        <a:ea typeface="DengXian"/>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98069089"/>
                  </a:ext>
                </a:extLst>
              </a:tr>
              <a:tr h="590204">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100" dirty="0" smtClean="0"/>
                        <a:t>What is a computer?</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t>How to drag and drop from resources.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dirty="0" smtClean="0"/>
                        <a:t>Genres</a:t>
                      </a:r>
                      <a:r>
                        <a:rPr lang="en-GB" sz="1100" baseline="0" dirty="0" smtClean="0"/>
                        <a:t> of Photography</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dirty="0" smtClean="0"/>
                        <a:t>What</a:t>
                      </a:r>
                      <a:r>
                        <a:rPr lang="en-GB" sz="1100" baseline="0" dirty="0" smtClean="0"/>
                        <a:t> is the snipping tool?</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dirty="0" smtClean="0"/>
                        <a:t>What is Photoshop?</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dirty="0" smtClean="0"/>
                        <a:t>Snipping tool and evidencing Photoshop</a:t>
                      </a:r>
                      <a:r>
                        <a:rPr lang="en-GB" sz="1100" baseline="0" dirty="0" smtClean="0"/>
                        <a:t> on PP. </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dirty="0" smtClean="0"/>
                        <a:t>Feedback. </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8138547"/>
                  </a:ext>
                </a:extLst>
              </a:tr>
              <a:tr h="1351979">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indent="-171450">
                        <a:buFont typeface="Arial" panose="020B0604020202020204" pitchFamily="34" charset="0"/>
                        <a:buChar char="•"/>
                      </a:pPr>
                      <a:r>
                        <a:rPr lang="en-GB" sz="1100" dirty="0" smtClean="0"/>
                        <a:t>Make folders. </a:t>
                      </a:r>
                    </a:p>
                    <a:p>
                      <a:pPr marL="171450" indent="-171450">
                        <a:buFont typeface="Arial" panose="020B0604020202020204" pitchFamily="34" charset="0"/>
                        <a:buChar char="•"/>
                      </a:pPr>
                      <a:r>
                        <a:rPr lang="en-GB" sz="1100" dirty="0" smtClean="0"/>
                        <a:t>Name folders. </a:t>
                      </a:r>
                    </a:p>
                    <a:p>
                      <a:pPr marL="171450" indent="-171450">
                        <a:buFont typeface="Arial" panose="020B0604020202020204" pitchFamily="34" charset="0"/>
                        <a:buChar char="•"/>
                      </a:pPr>
                      <a:r>
                        <a:rPr lang="en-GB" sz="1100" dirty="0" smtClean="0"/>
                        <a:t>Windows</a:t>
                      </a:r>
                      <a:r>
                        <a:rPr lang="en-GB" sz="1100" baseline="0" dirty="0" smtClean="0"/>
                        <a:t> button. </a:t>
                      </a:r>
                    </a:p>
                    <a:p>
                      <a:pPr marL="171450" indent="-171450">
                        <a:buFont typeface="Arial" panose="020B0604020202020204" pitchFamily="34" charset="0"/>
                        <a:buChar char="•"/>
                      </a:pPr>
                      <a:r>
                        <a:rPr lang="en-GB" sz="1100" baseline="0" dirty="0" smtClean="0"/>
                        <a:t>What is PP. </a:t>
                      </a:r>
                    </a:p>
                    <a:p>
                      <a:pPr marL="171450" indent="-171450">
                        <a:buFont typeface="Arial" panose="020B0604020202020204" pitchFamily="34" charset="0"/>
                        <a:buChar char="•"/>
                      </a:pPr>
                      <a:r>
                        <a:rPr lang="en-GB" sz="1100" baseline="0" dirty="0" smtClean="0"/>
                        <a:t>Saving work. </a:t>
                      </a:r>
                    </a:p>
                    <a:p>
                      <a:pPr marL="171450" indent="-171450">
                        <a:buFont typeface="Arial" panose="020B0604020202020204" pitchFamily="34" charset="0"/>
                        <a:buChar char="•"/>
                      </a:pPr>
                      <a:r>
                        <a:rPr lang="en-GB" sz="1100" baseline="0" dirty="0" smtClean="0"/>
                        <a:t>Deleting text boxes. </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dirty="0" smtClean="0"/>
                        <a:t>Open folders. </a:t>
                      </a:r>
                    </a:p>
                    <a:p>
                      <a:pPr marL="171450" indent="-171450">
                        <a:buFont typeface="Arial" panose="020B0604020202020204" pitchFamily="34" charset="0"/>
                        <a:buChar char="•"/>
                      </a:pPr>
                      <a:r>
                        <a:rPr lang="en-GB" sz="1100" dirty="0" smtClean="0"/>
                        <a:t>Drag and drop.</a:t>
                      </a:r>
                      <a:r>
                        <a:rPr lang="en-GB" sz="1100" baseline="0" dirty="0" smtClean="0"/>
                        <a:t> </a:t>
                      </a:r>
                    </a:p>
                    <a:p>
                      <a:pPr marL="171450" indent="-171450">
                        <a:buFont typeface="Arial" panose="020B0604020202020204" pitchFamily="34" charset="0"/>
                        <a:buChar char="•"/>
                      </a:pPr>
                      <a:r>
                        <a:rPr lang="en-GB" sz="1100" baseline="0" dirty="0" smtClean="0"/>
                        <a:t>Present in a grid. </a:t>
                      </a:r>
                    </a:p>
                    <a:p>
                      <a:pPr marL="171450" indent="-171450">
                        <a:buFont typeface="Arial" panose="020B0604020202020204" pitchFamily="34" charset="0"/>
                        <a:buChar char="•"/>
                      </a:pPr>
                      <a:r>
                        <a:rPr lang="en-GB" sz="1100" baseline="0" dirty="0" smtClean="0"/>
                        <a:t>Re size from corner. </a:t>
                      </a:r>
                      <a:endParaRPr lang="en-GB" sz="1100" dirty="0" smtClean="0"/>
                    </a:p>
                    <a:p>
                      <a:pPr marL="171450" indent="-171450">
                        <a:buFont typeface="Arial" panose="020B0604020202020204" pitchFamily="34" charset="0"/>
                        <a:buChar char="•"/>
                      </a:pP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dirty="0" smtClean="0"/>
                        <a:t>Open folders. </a:t>
                      </a:r>
                    </a:p>
                    <a:p>
                      <a:pPr marL="171450" indent="-171450">
                        <a:buFont typeface="Arial" panose="020B0604020202020204" pitchFamily="34" charset="0"/>
                        <a:buChar char="•"/>
                      </a:pPr>
                      <a:r>
                        <a:rPr lang="en-GB" sz="1100" baseline="0" dirty="0" smtClean="0"/>
                        <a:t>Present in a grid. </a:t>
                      </a:r>
                    </a:p>
                    <a:p>
                      <a:pPr marL="171450" indent="-171450">
                        <a:buFont typeface="Arial" panose="020B0604020202020204" pitchFamily="34" charset="0"/>
                        <a:buChar char="•"/>
                      </a:pPr>
                      <a:r>
                        <a:rPr lang="en-GB" sz="1100" baseline="0" dirty="0" smtClean="0"/>
                        <a:t>Re size from corner. </a:t>
                      </a:r>
                    </a:p>
                    <a:p>
                      <a:pPr marL="171450" indent="-171450">
                        <a:buFont typeface="Arial" panose="020B0604020202020204" pitchFamily="34" charset="0"/>
                        <a:buChar char="•"/>
                      </a:pPr>
                      <a:r>
                        <a:rPr lang="en-GB" sz="1100" baseline="0" dirty="0" smtClean="0"/>
                        <a:t>Copy and past from internet. </a:t>
                      </a:r>
                      <a:endParaRPr lang="en-GB" sz="1100" dirty="0" smtClean="0"/>
                    </a:p>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dirty="0" smtClean="0"/>
                        <a:t>Snipping tool.</a:t>
                      </a:r>
                      <a:r>
                        <a:rPr lang="en-GB" sz="1100" baseline="0" dirty="0" smtClean="0"/>
                        <a:t> </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dirty="0" smtClean="0"/>
                        <a:t>Filters.</a:t>
                      </a:r>
                      <a:r>
                        <a:rPr lang="en-GB" sz="1100" baseline="0" dirty="0" smtClean="0"/>
                        <a:t> </a:t>
                      </a:r>
                    </a:p>
                    <a:p>
                      <a:pPr marL="171450" indent="-171450">
                        <a:buFont typeface="Arial" panose="020B0604020202020204" pitchFamily="34" charset="0"/>
                        <a:buChar char="•"/>
                      </a:pPr>
                      <a:r>
                        <a:rPr lang="en-GB" sz="1100" baseline="0" dirty="0" smtClean="0"/>
                        <a:t>Hue and saturation.</a:t>
                      </a:r>
                      <a:endParaRPr lang="en-GB" sz="11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100" dirty="0" smtClean="0"/>
                        <a:t>Snipping tool. </a:t>
                      </a:r>
                    </a:p>
                    <a:p>
                      <a:pPr marL="171450" indent="-171450">
                        <a:buFont typeface="Arial" panose="020B0604020202020204" pitchFamily="34" charset="0"/>
                        <a:buChar char="•"/>
                      </a:pPr>
                      <a:r>
                        <a:rPr lang="en-GB" sz="1100" dirty="0" smtClean="0"/>
                        <a:t>Filters. </a:t>
                      </a:r>
                    </a:p>
                    <a:p>
                      <a:pPr marL="171450" indent="-171450">
                        <a:buFont typeface="Arial" panose="020B0604020202020204" pitchFamily="34" charset="0"/>
                        <a:buChar char="•"/>
                      </a:pPr>
                      <a:r>
                        <a:rPr lang="en-GB" sz="1100" dirty="0" smtClean="0"/>
                        <a:t>Hue</a:t>
                      </a:r>
                      <a:r>
                        <a:rPr lang="en-GB" sz="1100" baseline="0" dirty="0" smtClean="0"/>
                        <a:t> and saturation. </a:t>
                      </a:r>
                    </a:p>
                    <a:p>
                      <a:pPr marL="171450" indent="-171450">
                        <a:buFont typeface="Arial" panose="020B0604020202020204" pitchFamily="34" charset="0"/>
                        <a:buChar char="•"/>
                      </a:pPr>
                      <a:r>
                        <a:rPr lang="en-GB" sz="1100" baseline="0" dirty="0" smtClean="0"/>
                        <a:t>Brightness etc. </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9063833"/>
                  </a:ext>
                </a:extLst>
              </a:tr>
            </a:tbl>
          </a:graphicData>
        </a:graphic>
      </p:graphicFrame>
    </p:spTree>
    <p:extLst>
      <p:ext uri="{BB962C8B-B14F-4D97-AF65-F5344CB8AC3E}">
        <p14:creationId xmlns:p14="http://schemas.microsoft.com/office/powerpoint/2010/main" val="4219774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693079391"/>
              </p:ext>
            </p:extLst>
          </p:nvPr>
        </p:nvGraphicFramePr>
        <p:xfrm>
          <a:off x="190500" y="402164"/>
          <a:ext cx="11808021" cy="6268658"/>
        </p:xfrm>
        <a:graphic>
          <a:graphicData uri="http://schemas.openxmlformats.org/drawingml/2006/table">
            <a:tbl>
              <a:tblPr firstRow="1" firstCol="1" bandRow="1" bandCol="1">
                <a:tableStyleId>{5C22544A-7EE6-4342-B048-85BDC9FD1C3A}</a:tableStyleId>
              </a:tblPr>
              <a:tblGrid>
                <a:gridCol w="270497">
                  <a:extLst>
                    <a:ext uri="{9D8B030D-6E8A-4147-A177-3AD203B41FA5}">
                      <a16:colId xmlns:a16="http://schemas.microsoft.com/office/drawing/2014/main" val="1911591944"/>
                    </a:ext>
                  </a:extLst>
                </a:gridCol>
                <a:gridCol w="958228">
                  <a:extLst>
                    <a:ext uri="{9D8B030D-6E8A-4147-A177-3AD203B41FA5}">
                      <a16:colId xmlns:a16="http://schemas.microsoft.com/office/drawing/2014/main" val="454966858"/>
                    </a:ext>
                  </a:extLst>
                </a:gridCol>
                <a:gridCol w="1000125">
                  <a:extLst>
                    <a:ext uri="{9D8B030D-6E8A-4147-A177-3AD203B41FA5}">
                      <a16:colId xmlns:a16="http://schemas.microsoft.com/office/drawing/2014/main" val="3069263338"/>
                    </a:ext>
                  </a:extLst>
                </a:gridCol>
                <a:gridCol w="990600">
                  <a:extLst>
                    <a:ext uri="{9D8B030D-6E8A-4147-A177-3AD203B41FA5}">
                      <a16:colId xmlns:a16="http://schemas.microsoft.com/office/drawing/2014/main" val="421663025"/>
                    </a:ext>
                  </a:extLst>
                </a:gridCol>
                <a:gridCol w="962025">
                  <a:extLst>
                    <a:ext uri="{9D8B030D-6E8A-4147-A177-3AD203B41FA5}">
                      <a16:colId xmlns:a16="http://schemas.microsoft.com/office/drawing/2014/main" val="2157291291"/>
                    </a:ext>
                  </a:extLst>
                </a:gridCol>
                <a:gridCol w="962574">
                  <a:extLst>
                    <a:ext uri="{9D8B030D-6E8A-4147-A177-3AD203B41FA5}">
                      <a16:colId xmlns:a16="http://schemas.microsoft.com/office/drawing/2014/main" val="3544910017"/>
                    </a:ext>
                  </a:extLst>
                </a:gridCol>
                <a:gridCol w="878485">
                  <a:extLst>
                    <a:ext uri="{9D8B030D-6E8A-4147-A177-3AD203B41FA5}">
                      <a16:colId xmlns:a16="http://schemas.microsoft.com/office/drawing/2014/main" val="447466396"/>
                    </a:ext>
                  </a:extLst>
                </a:gridCol>
                <a:gridCol w="825369">
                  <a:extLst>
                    <a:ext uri="{9D8B030D-6E8A-4147-A177-3AD203B41FA5}">
                      <a16:colId xmlns:a16="http://schemas.microsoft.com/office/drawing/2014/main" val="3657147849"/>
                    </a:ext>
                  </a:extLst>
                </a:gridCol>
                <a:gridCol w="826088">
                  <a:extLst>
                    <a:ext uri="{9D8B030D-6E8A-4147-A177-3AD203B41FA5}">
                      <a16:colId xmlns:a16="http://schemas.microsoft.com/office/drawing/2014/main" val="788640390"/>
                    </a:ext>
                  </a:extLst>
                </a:gridCol>
                <a:gridCol w="826088">
                  <a:extLst>
                    <a:ext uri="{9D8B030D-6E8A-4147-A177-3AD203B41FA5}">
                      <a16:colId xmlns:a16="http://schemas.microsoft.com/office/drawing/2014/main" val="3190720081"/>
                    </a:ext>
                  </a:extLst>
                </a:gridCol>
                <a:gridCol w="826088">
                  <a:extLst>
                    <a:ext uri="{9D8B030D-6E8A-4147-A177-3AD203B41FA5}">
                      <a16:colId xmlns:a16="http://schemas.microsoft.com/office/drawing/2014/main" val="2791839346"/>
                    </a:ext>
                  </a:extLst>
                </a:gridCol>
                <a:gridCol w="826088">
                  <a:extLst>
                    <a:ext uri="{9D8B030D-6E8A-4147-A177-3AD203B41FA5}">
                      <a16:colId xmlns:a16="http://schemas.microsoft.com/office/drawing/2014/main" val="4251864326"/>
                    </a:ext>
                  </a:extLst>
                </a:gridCol>
                <a:gridCol w="826088">
                  <a:extLst>
                    <a:ext uri="{9D8B030D-6E8A-4147-A177-3AD203B41FA5}">
                      <a16:colId xmlns:a16="http://schemas.microsoft.com/office/drawing/2014/main" val="2876439263"/>
                    </a:ext>
                  </a:extLst>
                </a:gridCol>
                <a:gridCol w="829678">
                  <a:extLst>
                    <a:ext uri="{9D8B030D-6E8A-4147-A177-3AD203B41FA5}">
                      <a16:colId xmlns:a16="http://schemas.microsoft.com/office/drawing/2014/main" val="2233982619"/>
                    </a:ext>
                  </a:extLst>
                </a:gridCol>
              </a:tblGrid>
              <a:tr h="370644">
                <a:tc>
                  <a:txBody>
                    <a:bodyPr/>
                    <a:lstStyle/>
                    <a:p>
                      <a:pPr algn="l">
                        <a:spcAft>
                          <a:spcPts val="0"/>
                        </a:spcAft>
                      </a:pPr>
                      <a:r>
                        <a:rPr lang="en-US" sz="800" dirty="0">
                          <a:solidFill>
                            <a:schemeClr val="tx1"/>
                          </a:solidFill>
                          <a:effectLst/>
                        </a:rPr>
                        <a:t> </a:t>
                      </a:r>
                      <a:endParaRPr lang="en-GB" sz="1000" dirty="0">
                        <a:solidFill>
                          <a:schemeClr val="tx1"/>
                        </a:solidFill>
                        <a:effectLst/>
                      </a:endParaRPr>
                    </a:p>
                    <a:p>
                      <a:pPr algn="l">
                        <a:spcAft>
                          <a:spcPts val="0"/>
                        </a:spcAft>
                      </a:pPr>
                      <a:r>
                        <a:rPr lang="en-US" sz="800" dirty="0">
                          <a:solidFill>
                            <a:schemeClr val="tx1"/>
                          </a:solidFill>
                          <a:effectLst/>
                        </a:rPr>
                        <a:t> </a:t>
                      </a:r>
                      <a:endParaRPr lang="en-GB" sz="1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800" dirty="0">
                          <a:solidFill>
                            <a:schemeClr val="tx1"/>
                          </a:solidFill>
                          <a:effectLst/>
                        </a:rPr>
                        <a:t>Week 1</a:t>
                      </a:r>
                      <a:endParaRPr lang="en-GB" sz="1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800">
                          <a:solidFill>
                            <a:schemeClr val="tx1"/>
                          </a:solidFill>
                          <a:effectLst/>
                        </a:rPr>
                        <a:t>Week 2</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800" dirty="0">
                          <a:solidFill>
                            <a:schemeClr val="tx1"/>
                          </a:solidFill>
                          <a:effectLst/>
                        </a:rPr>
                        <a:t>Week 3</a:t>
                      </a:r>
                      <a:endParaRPr lang="en-GB" sz="1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800">
                          <a:solidFill>
                            <a:schemeClr val="tx1"/>
                          </a:solidFill>
                          <a:effectLst/>
                        </a:rPr>
                        <a:t>Week 4</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800">
                          <a:solidFill>
                            <a:schemeClr val="tx1"/>
                          </a:solidFill>
                          <a:effectLst/>
                        </a:rPr>
                        <a:t>Week 5</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800">
                          <a:solidFill>
                            <a:schemeClr val="tx1"/>
                          </a:solidFill>
                          <a:effectLst/>
                        </a:rPr>
                        <a:t>Week 6</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800">
                          <a:solidFill>
                            <a:schemeClr val="tx1"/>
                          </a:solidFill>
                          <a:effectLst/>
                        </a:rPr>
                        <a:t>Week 7</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800" dirty="0">
                          <a:solidFill>
                            <a:schemeClr val="tx1"/>
                          </a:solidFill>
                          <a:effectLst/>
                        </a:rPr>
                        <a:t>Week 8</a:t>
                      </a:r>
                      <a:endParaRPr lang="en-GB" sz="1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800">
                          <a:solidFill>
                            <a:schemeClr val="tx1"/>
                          </a:solidFill>
                          <a:effectLst/>
                        </a:rPr>
                        <a:t>Week 9</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800">
                          <a:solidFill>
                            <a:schemeClr val="tx1"/>
                          </a:solidFill>
                          <a:effectLst/>
                        </a:rPr>
                        <a:t>Week 10</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800">
                          <a:solidFill>
                            <a:schemeClr val="tx1"/>
                          </a:solidFill>
                          <a:effectLst/>
                        </a:rPr>
                        <a:t>Week 11</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800">
                          <a:solidFill>
                            <a:schemeClr val="tx1"/>
                          </a:solidFill>
                          <a:effectLst/>
                        </a:rPr>
                        <a:t>Week 12</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800">
                          <a:solidFill>
                            <a:schemeClr val="tx1"/>
                          </a:solidFill>
                          <a:effectLst/>
                        </a:rPr>
                        <a:t>Week 13</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8454794"/>
                  </a:ext>
                </a:extLst>
              </a:tr>
              <a:tr h="308116">
                <a:tc rowSpan="3">
                  <a:txBody>
                    <a:bodyPr/>
                    <a:lstStyle/>
                    <a:p>
                      <a:pPr marL="71755" marR="71755" algn="ctr">
                        <a:spcAft>
                          <a:spcPts val="0"/>
                        </a:spcAft>
                      </a:pPr>
                      <a:r>
                        <a:rPr lang="en-US" sz="800">
                          <a:solidFill>
                            <a:schemeClr val="tx1"/>
                          </a:solidFill>
                          <a:effectLst/>
                        </a:rPr>
                        <a:t>Cycle 1</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700" dirty="0">
                          <a:solidFill>
                            <a:schemeClr val="tx1"/>
                          </a:solidFill>
                          <a:effectLst/>
                        </a:rPr>
                        <a:t>W/C 28/8</a:t>
                      </a:r>
                      <a:endParaRPr lang="en-GB" sz="1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700">
                          <a:solidFill>
                            <a:schemeClr val="tx1"/>
                          </a:solidFill>
                          <a:effectLst/>
                        </a:rPr>
                        <a:t>W/C 04/09</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700">
                          <a:solidFill>
                            <a:schemeClr val="tx1"/>
                          </a:solidFill>
                          <a:effectLst/>
                        </a:rPr>
                        <a:t>W/C 11/09</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700">
                          <a:solidFill>
                            <a:schemeClr val="tx1"/>
                          </a:solidFill>
                          <a:effectLst/>
                        </a:rPr>
                        <a:t>W/C 18/09</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700">
                          <a:solidFill>
                            <a:schemeClr val="tx1"/>
                          </a:solidFill>
                          <a:effectLst/>
                        </a:rPr>
                        <a:t>W/C 25/09</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700">
                          <a:solidFill>
                            <a:schemeClr val="tx1"/>
                          </a:solidFill>
                          <a:effectLst/>
                        </a:rPr>
                        <a:t>W/C 02/10</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700">
                          <a:solidFill>
                            <a:schemeClr val="tx1"/>
                          </a:solidFill>
                          <a:effectLst/>
                        </a:rPr>
                        <a:t>W/C 09/10</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700" dirty="0">
                          <a:solidFill>
                            <a:schemeClr val="tx1"/>
                          </a:solidFill>
                          <a:effectLst/>
                        </a:rPr>
                        <a:t>W/C 16/10</a:t>
                      </a:r>
                      <a:endParaRPr lang="en-GB" sz="1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700">
                          <a:solidFill>
                            <a:schemeClr val="tx1"/>
                          </a:solidFill>
                          <a:effectLst/>
                        </a:rPr>
                        <a:t>W/C 06/11</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700">
                          <a:solidFill>
                            <a:schemeClr val="tx1"/>
                          </a:solidFill>
                          <a:effectLst/>
                        </a:rPr>
                        <a:t>W/C 13/11</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700">
                          <a:solidFill>
                            <a:schemeClr val="tx1"/>
                          </a:solidFill>
                          <a:effectLst/>
                        </a:rPr>
                        <a:t>W/C 20/11</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700">
                          <a:solidFill>
                            <a:schemeClr val="tx1"/>
                          </a:solidFill>
                          <a:effectLst/>
                        </a:rPr>
                        <a:t>W/C 27/11</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700">
                          <a:solidFill>
                            <a:schemeClr val="tx1"/>
                          </a:solidFill>
                          <a:effectLst/>
                        </a:rPr>
                        <a:t>W/C 04/12</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1567155"/>
                  </a:ext>
                </a:extLst>
              </a:tr>
              <a:tr h="296063">
                <a:tc vMerge="1">
                  <a:txBody>
                    <a:bodyPr/>
                    <a:lstStyle/>
                    <a:p>
                      <a:endParaRPr lang="en-GB"/>
                    </a:p>
                  </a:txBody>
                  <a:tcPr/>
                </a:tc>
                <a:tc>
                  <a:txBody>
                    <a:bodyPr/>
                    <a:lstStyle/>
                    <a:p>
                      <a:pPr algn="l">
                        <a:spcBef>
                          <a:spcPts val="200"/>
                        </a:spcBef>
                        <a:spcAft>
                          <a:spcPts val="200"/>
                        </a:spcAft>
                      </a:pPr>
                      <a:r>
                        <a:rPr lang="en-US" sz="600" dirty="0">
                          <a:solidFill>
                            <a:schemeClr val="tx1"/>
                          </a:solidFill>
                          <a:effectLst/>
                        </a:rPr>
                        <a:t>Training days + 1 pupil day</a:t>
                      </a:r>
                      <a:endParaRPr lang="en-GB" sz="1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600">
                          <a:solidFill>
                            <a:schemeClr val="tx1"/>
                          </a:solidFill>
                          <a:effectLst/>
                        </a:rPr>
                        <a:t> </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600">
                          <a:solidFill>
                            <a:schemeClr val="tx1"/>
                          </a:solidFill>
                          <a:effectLst/>
                        </a:rPr>
                        <a:t> </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600">
                          <a:solidFill>
                            <a:schemeClr val="tx1"/>
                          </a:solidFill>
                          <a:effectLst/>
                        </a:rPr>
                        <a:t> </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600">
                          <a:solidFill>
                            <a:schemeClr val="tx1"/>
                          </a:solidFill>
                          <a:effectLst/>
                        </a:rPr>
                        <a:t> </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600">
                          <a:solidFill>
                            <a:schemeClr val="tx1"/>
                          </a:solidFill>
                          <a:effectLst/>
                        </a:rPr>
                        <a:t> </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600">
                          <a:solidFill>
                            <a:schemeClr val="tx1"/>
                          </a:solidFill>
                          <a:effectLst/>
                        </a:rPr>
                        <a:t> </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600" dirty="0">
                          <a:solidFill>
                            <a:schemeClr val="tx1"/>
                          </a:solidFill>
                          <a:effectLst/>
                        </a:rPr>
                        <a:t> </a:t>
                      </a:r>
                      <a:endParaRPr lang="en-GB" sz="1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600">
                          <a:solidFill>
                            <a:schemeClr val="tx1"/>
                          </a:solidFill>
                          <a:effectLst/>
                        </a:rPr>
                        <a:t> </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600">
                          <a:solidFill>
                            <a:schemeClr val="tx1"/>
                          </a:solidFill>
                          <a:effectLst/>
                        </a:rPr>
                        <a:t> </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600">
                          <a:solidFill>
                            <a:schemeClr val="tx1"/>
                          </a:solidFill>
                          <a:effectLst/>
                        </a:rPr>
                        <a:t>Data days 23/11 + 24/11</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600">
                          <a:solidFill>
                            <a:schemeClr val="tx1"/>
                          </a:solidFill>
                          <a:effectLst/>
                        </a:rPr>
                        <a:t> </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600">
                          <a:solidFill>
                            <a:schemeClr val="tx1"/>
                          </a:solidFill>
                          <a:effectLst/>
                        </a:rPr>
                        <a:t> </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6596813"/>
                  </a:ext>
                </a:extLst>
              </a:tr>
              <a:tr h="1266633">
                <a:tc vMerge="1">
                  <a:txBody>
                    <a:bodyPr/>
                    <a:lstStyle/>
                    <a:p>
                      <a:endParaRPr lang="en-GB"/>
                    </a:p>
                  </a:txBody>
                  <a:tcPr/>
                </a:tc>
                <a:tc>
                  <a:txBody>
                    <a:bodyPr/>
                    <a:lstStyle/>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b="1" u="sng" dirty="0" smtClean="0">
                          <a:solidFill>
                            <a:schemeClr val="tx1"/>
                          </a:solidFill>
                          <a:effectLst/>
                          <a:latin typeface="+mj-lt"/>
                        </a:rPr>
                        <a:t>Typology Project.</a:t>
                      </a:r>
                      <a:r>
                        <a:rPr lang="en-GB" sz="800" b="1" u="sng" baseline="0" dirty="0" smtClean="0">
                          <a:solidFill>
                            <a:schemeClr val="tx1"/>
                          </a:solidFill>
                          <a:effectLst/>
                          <a:latin typeface="+mj-lt"/>
                        </a:rPr>
                        <a:t>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dirty="0" smtClean="0">
                          <a:solidFill>
                            <a:schemeClr val="tx1"/>
                          </a:solidFill>
                          <a:effectLst/>
                          <a:latin typeface="+mj-lt"/>
                          <a:ea typeface="DengXian"/>
                          <a:cs typeface="Arial" panose="020B0604020202020204" pitchFamily="34" charset="0"/>
                        </a:rPr>
                        <a:t>Research.</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dirty="0" smtClean="0">
                          <a:solidFill>
                            <a:schemeClr val="tx1"/>
                          </a:solidFill>
                          <a:effectLst/>
                          <a:latin typeface="+mj-lt"/>
                          <a:ea typeface="DengXian"/>
                          <a:cs typeface="Arial" panose="020B0604020202020204" pitchFamily="34" charset="0"/>
                        </a:rPr>
                        <a:t>Photoshoot.</a:t>
                      </a:r>
                      <a:r>
                        <a:rPr lang="en-GB" sz="800" baseline="0" dirty="0" smtClean="0">
                          <a:solidFill>
                            <a:schemeClr val="tx1"/>
                          </a:solidFill>
                          <a:effectLst/>
                          <a:latin typeface="+mj-lt"/>
                          <a:ea typeface="DengXian"/>
                          <a:cs typeface="Arial" panose="020B0604020202020204" pitchFamily="34" charset="0"/>
                        </a:rPr>
                        <a:t>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baseline="0" dirty="0" smtClean="0">
                          <a:solidFill>
                            <a:schemeClr val="tx1"/>
                          </a:solidFill>
                          <a:effectLst/>
                          <a:latin typeface="+mj-lt"/>
                          <a:ea typeface="DengXian"/>
                          <a:cs typeface="Arial" panose="020B0604020202020204" pitchFamily="34" charset="0"/>
                        </a:rPr>
                        <a:t>Present images.</a:t>
                      </a:r>
                      <a:endParaRPr lang="en-GB" sz="800" dirty="0" smtClean="0">
                        <a:solidFill>
                          <a:schemeClr val="tx1"/>
                        </a:solidFill>
                        <a:effectLst/>
                        <a:latin typeface="+mj-lt"/>
                        <a:ea typeface="DengXian"/>
                        <a:cs typeface="Arial" panose="020B0604020202020204" pitchFamily="34"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b="1" u="sng" dirty="0" smtClean="0">
                          <a:solidFill>
                            <a:schemeClr val="tx1"/>
                          </a:solidFill>
                          <a:effectLst/>
                          <a:latin typeface="+mj-lt"/>
                        </a:rPr>
                        <a:t>Typology Project.</a:t>
                      </a:r>
                      <a:r>
                        <a:rPr lang="en-GB" sz="800" b="1" u="sng" baseline="0" dirty="0" smtClean="0">
                          <a:solidFill>
                            <a:schemeClr val="tx1"/>
                          </a:solidFill>
                          <a:effectLst/>
                          <a:latin typeface="+mj-lt"/>
                        </a:rPr>
                        <a:t>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dirty="0" smtClean="0">
                          <a:solidFill>
                            <a:schemeClr val="tx1"/>
                          </a:solidFill>
                          <a:effectLst/>
                          <a:latin typeface="+mj-lt"/>
                          <a:ea typeface="DengXian"/>
                          <a:cs typeface="Arial" panose="020B0604020202020204" pitchFamily="34" charset="0"/>
                        </a:rPr>
                        <a:t>Research.</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dirty="0" smtClean="0">
                          <a:solidFill>
                            <a:schemeClr val="tx1"/>
                          </a:solidFill>
                          <a:effectLst/>
                          <a:latin typeface="+mj-lt"/>
                          <a:ea typeface="DengXian"/>
                          <a:cs typeface="Arial" panose="020B0604020202020204" pitchFamily="34" charset="0"/>
                        </a:rPr>
                        <a:t>Photoshoot.</a:t>
                      </a:r>
                      <a:r>
                        <a:rPr lang="en-GB" sz="800" baseline="0" dirty="0" smtClean="0">
                          <a:solidFill>
                            <a:schemeClr val="tx1"/>
                          </a:solidFill>
                          <a:effectLst/>
                          <a:latin typeface="+mj-lt"/>
                          <a:ea typeface="DengXian"/>
                          <a:cs typeface="Arial" panose="020B0604020202020204" pitchFamily="34" charset="0"/>
                        </a:rPr>
                        <a:t>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baseline="0" dirty="0" smtClean="0">
                          <a:solidFill>
                            <a:schemeClr val="tx1"/>
                          </a:solidFill>
                          <a:effectLst/>
                          <a:latin typeface="+mj-lt"/>
                          <a:ea typeface="DengXian"/>
                          <a:cs typeface="Arial" panose="020B0604020202020204" pitchFamily="34" charset="0"/>
                        </a:rPr>
                        <a:t>Present images.</a:t>
                      </a:r>
                      <a:endParaRPr lang="en-GB" sz="800" dirty="0" smtClean="0">
                        <a:solidFill>
                          <a:schemeClr val="tx1"/>
                        </a:solidFill>
                        <a:effectLst/>
                        <a:latin typeface="+mj-lt"/>
                        <a:ea typeface="DengXian"/>
                        <a:cs typeface="Arial" panose="020B0604020202020204" pitchFamily="34"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b="1" u="sng" kern="1200" dirty="0" smtClean="0">
                          <a:solidFill>
                            <a:schemeClr val="tx1"/>
                          </a:solidFill>
                          <a:effectLst/>
                          <a:latin typeface="+mj-lt"/>
                          <a:ea typeface="+mn-ea"/>
                          <a:cs typeface="+mn-cs"/>
                        </a:rPr>
                        <a:t>Typology Project.</a:t>
                      </a:r>
                      <a:r>
                        <a:rPr lang="en-GB" sz="800" b="1" u="sng" kern="1200" baseline="0" dirty="0" smtClean="0">
                          <a:solidFill>
                            <a:schemeClr val="tx1"/>
                          </a:solidFill>
                          <a:effectLst/>
                          <a:latin typeface="+mj-lt"/>
                          <a:ea typeface="+mn-ea"/>
                          <a:cs typeface="+mn-cs"/>
                        </a:rPr>
                        <a:t>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j-lt"/>
                          <a:ea typeface="DengXian"/>
                          <a:cs typeface="Arial" panose="020B0604020202020204" pitchFamily="34" charset="0"/>
                        </a:rPr>
                        <a:t>Research.</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j-lt"/>
                          <a:ea typeface="DengXian"/>
                          <a:cs typeface="Arial" panose="020B0604020202020204" pitchFamily="34" charset="0"/>
                        </a:rPr>
                        <a:t>Photoshoot.</a:t>
                      </a:r>
                      <a:r>
                        <a:rPr lang="en-GB" sz="800" kern="1200" baseline="0" dirty="0" smtClean="0">
                          <a:solidFill>
                            <a:schemeClr val="tx1"/>
                          </a:solidFill>
                          <a:effectLst/>
                          <a:latin typeface="+mj-lt"/>
                          <a:ea typeface="DengXian"/>
                          <a:cs typeface="Arial" panose="020B0604020202020204" pitchFamily="34" charset="0"/>
                        </a:rPr>
                        <a:t>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baseline="0" dirty="0" smtClean="0">
                          <a:solidFill>
                            <a:schemeClr val="tx1"/>
                          </a:solidFill>
                          <a:effectLst/>
                          <a:latin typeface="+mj-lt"/>
                          <a:ea typeface="DengXian"/>
                          <a:cs typeface="Arial" panose="020B0604020202020204" pitchFamily="34" charset="0"/>
                        </a:rPr>
                        <a:t>Present images.</a:t>
                      </a:r>
                      <a:endParaRPr lang="en-GB" sz="800" kern="1200" dirty="0" smtClean="0">
                        <a:solidFill>
                          <a:schemeClr val="tx1"/>
                        </a:solidFill>
                        <a:effectLst/>
                        <a:latin typeface="+mj-lt"/>
                        <a:ea typeface="DengXian"/>
                        <a:cs typeface="Arial" panose="020B0604020202020204" pitchFamily="34" charset="0"/>
                      </a:endParaRPr>
                    </a:p>
                    <a:p>
                      <a:pPr algn="l">
                        <a:spcBef>
                          <a:spcPts val="200"/>
                        </a:spcBef>
                        <a:spcAft>
                          <a:spcPts val="200"/>
                        </a:spcAft>
                      </a:pPr>
                      <a:endParaRPr lang="en-GB" sz="800"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GB" sz="800" b="1" u="sng" kern="1200" dirty="0" smtClean="0">
                          <a:solidFill>
                            <a:schemeClr val="tx1"/>
                          </a:solidFill>
                          <a:effectLst/>
                          <a:latin typeface="+mj-lt"/>
                          <a:ea typeface="+mn-ea"/>
                          <a:cs typeface="+mn-cs"/>
                        </a:rPr>
                        <a:t>Mounting</a:t>
                      </a:r>
                      <a:r>
                        <a:rPr lang="en-GB" sz="800" b="1" u="sng" kern="1200" baseline="0" dirty="0" smtClean="0">
                          <a:solidFill>
                            <a:schemeClr val="tx1"/>
                          </a:solidFill>
                          <a:effectLst/>
                          <a:latin typeface="+mj-lt"/>
                          <a:ea typeface="+mn-ea"/>
                          <a:cs typeface="+mn-cs"/>
                        </a:rPr>
                        <a:t> and Framing an image.</a:t>
                      </a:r>
                    </a:p>
                    <a:p>
                      <a:pPr algn="l">
                        <a:spcBef>
                          <a:spcPts val="200"/>
                        </a:spcBef>
                        <a:spcAft>
                          <a:spcPts val="200"/>
                        </a:spcAft>
                      </a:pPr>
                      <a:r>
                        <a:rPr lang="en-GB" sz="800" kern="1200" dirty="0" smtClean="0">
                          <a:solidFill>
                            <a:schemeClr val="tx1"/>
                          </a:solidFill>
                          <a:effectLst/>
                          <a:latin typeface="+mj-lt"/>
                          <a:ea typeface="+mn-ea"/>
                          <a:cs typeface="+mn-cs"/>
                        </a:rPr>
                        <a:t>How to Mount and Present</a:t>
                      </a:r>
                      <a:r>
                        <a:rPr lang="en-GB" sz="800" kern="1200" baseline="0" dirty="0" smtClean="0">
                          <a:solidFill>
                            <a:schemeClr val="tx1"/>
                          </a:solidFill>
                          <a:effectLst/>
                          <a:latin typeface="+mj-lt"/>
                          <a:ea typeface="+mn-ea"/>
                          <a:cs typeface="+mn-cs"/>
                        </a:rPr>
                        <a:t> a Photograph. </a:t>
                      </a:r>
                      <a:endParaRPr lang="en-GB" sz="800" kern="1200" dirty="0" smtClean="0">
                        <a:solidFill>
                          <a:schemeClr val="tx1"/>
                        </a:solidFill>
                        <a:effectLst/>
                        <a:latin typeface="+mj-lt"/>
                        <a:ea typeface="Cambria" panose="02040503050406030204" pitchFamily="18" charset="0"/>
                        <a:cs typeface="Times New Roman" panose="02020603050405020304" pitchFamily="18" charset="0"/>
                      </a:endParaRPr>
                    </a:p>
                    <a:p>
                      <a:pPr algn="l">
                        <a:spcBef>
                          <a:spcPts val="200"/>
                        </a:spcBef>
                        <a:spcAft>
                          <a:spcPts val="200"/>
                        </a:spcAft>
                      </a:pPr>
                      <a:endParaRPr lang="en-GB" sz="800" kern="1200" dirty="0" smtClean="0">
                        <a:solidFill>
                          <a:schemeClr val="tx1"/>
                        </a:solidFill>
                        <a:effectLst/>
                        <a:latin typeface="+mj-lt"/>
                        <a:ea typeface="DengXian"/>
                        <a:cs typeface="Arial" panose="020B0604020202020204" pitchFamily="34"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GB" sz="800" b="1" u="sng" kern="1200" dirty="0" smtClean="0">
                          <a:solidFill>
                            <a:schemeClr val="tx1"/>
                          </a:solidFill>
                          <a:effectLst/>
                          <a:latin typeface="+mn-lt"/>
                          <a:ea typeface="+mn-ea"/>
                          <a:cs typeface="+mn-cs"/>
                        </a:rPr>
                        <a:t>Photoshop.</a:t>
                      </a:r>
                    </a:p>
                    <a:p>
                      <a:pPr algn="l">
                        <a:spcBef>
                          <a:spcPts val="200"/>
                        </a:spcBef>
                        <a:spcAft>
                          <a:spcPts val="200"/>
                        </a:spcAft>
                      </a:pPr>
                      <a:endParaRPr lang="en-GB" sz="800" b="1" u="sng" kern="1200" dirty="0" smtClean="0">
                        <a:solidFill>
                          <a:schemeClr val="tx1"/>
                        </a:solidFill>
                        <a:effectLst/>
                        <a:latin typeface="+mn-lt"/>
                        <a:ea typeface="Cambria" panose="02040503050406030204" pitchFamily="18" charset="0"/>
                        <a:cs typeface="Times New Roman" panose="02020603050405020304" pitchFamily="18" charset="0"/>
                      </a:endParaRPr>
                    </a:p>
                    <a:p>
                      <a:pPr algn="l">
                        <a:spcBef>
                          <a:spcPts val="200"/>
                        </a:spcBef>
                        <a:spcAft>
                          <a:spcPts val="200"/>
                        </a:spcAft>
                      </a:pPr>
                      <a:r>
                        <a:rPr lang="en-GB" sz="800" b="0" u="none" kern="1200" dirty="0" smtClean="0">
                          <a:solidFill>
                            <a:schemeClr val="tx1"/>
                          </a:solidFill>
                          <a:effectLst/>
                          <a:latin typeface="+mn-lt"/>
                          <a:ea typeface="Cambria" panose="02040503050406030204" pitchFamily="18" charset="0"/>
                          <a:cs typeface="Times New Roman" panose="02020603050405020304" pitchFamily="18" charset="0"/>
                        </a:rPr>
                        <a:t>Filters. </a:t>
                      </a:r>
                    </a:p>
                    <a:p>
                      <a:pPr algn="l">
                        <a:spcBef>
                          <a:spcPts val="200"/>
                        </a:spcBef>
                        <a:spcAft>
                          <a:spcPts val="200"/>
                        </a:spcAft>
                      </a:pPr>
                      <a:r>
                        <a:rPr lang="en-GB" sz="800" b="0" u="none" kern="1200" dirty="0" smtClean="0">
                          <a:solidFill>
                            <a:schemeClr val="tx1"/>
                          </a:solidFill>
                          <a:effectLst/>
                          <a:latin typeface="+mn-lt"/>
                          <a:ea typeface="Cambria" panose="02040503050406030204" pitchFamily="18" charset="0"/>
                          <a:cs typeface="Times New Roman" panose="02020603050405020304" pitchFamily="18" charset="0"/>
                        </a:rPr>
                        <a:t>Brightness and Contrast. </a:t>
                      </a:r>
                    </a:p>
                    <a:p>
                      <a:pPr algn="l">
                        <a:spcBef>
                          <a:spcPts val="200"/>
                        </a:spcBef>
                        <a:spcAft>
                          <a:spcPts val="200"/>
                        </a:spcAft>
                      </a:pPr>
                      <a:r>
                        <a:rPr lang="en-GB" sz="800" b="0" u="none" kern="1200" dirty="0" smtClean="0">
                          <a:solidFill>
                            <a:schemeClr val="tx1"/>
                          </a:solidFill>
                          <a:effectLst/>
                          <a:latin typeface="+mn-lt"/>
                          <a:ea typeface="Cambria" panose="02040503050406030204" pitchFamily="18" charset="0"/>
                          <a:cs typeface="Times New Roman" panose="02020603050405020304" pitchFamily="18" charset="0"/>
                        </a:rPr>
                        <a:t>Hue and saturation. </a:t>
                      </a:r>
                    </a:p>
                    <a:p>
                      <a:pPr algn="l">
                        <a:spcBef>
                          <a:spcPts val="200"/>
                        </a:spcBef>
                        <a:spcAft>
                          <a:spcPts val="200"/>
                        </a:spcAft>
                      </a:pPr>
                      <a:r>
                        <a:rPr lang="en-GB" sz="800" b="0" u="none" kern="1200" dirty="0" smtClean="0">
                          <a:solidFill>
                            <a:schemeClr val="tx1"/>
                          </a:solidFill>
                          <a:effectLst/>
                          <a:latin typeface="+mn-lt"/>
                          <a:ea typeface="Cambria" panose="02040503050406030204" pitchFamily="18" charset="0"/>
                          <a:cs typeface="Times New Roman" panose="02020603050405020304" pitchFamily="18" charset="0"/>
                        </a:rPr>
                        <a:t>Select tools. </a:t>
                      </a:r>
                    </a:p>
                    <a:p>
                      <a:pPr algn="l">
                        <a:spcBef>
                          <a:spcPts val="200"/>
                        </a:spcBef>
                        <a:spcAft>
                          <a:spcPts val="200"/>
                        </a:spcAft>
                      </a:pPr>
                      <a:endParaRPr lang="en-GB" sz="800"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GB" sz="800" b="1" u="sng" kern="1200" dirty="0" smtClean="0">
                          <a:solidFill>
                            <a:schemeClr val="tx1"/>
                          </a:solidFill>
                          <a:effectLst/>
                          <a:latin typeface="+mj-lt"/>
                          <a:ea typeface="+mn-ea"/>
                          <a:cs typeface="+mn-cs"/>
                        </a:rPr>
                        <a:t>High Contrast Photography.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j-lt"/>
                          <a:ea typeface="DengXian"/>
                          <a:cs typeface="Arial" panose="020B0604020202020204" pitchFamily="34" charset="0"/>
                        </a:rPr>
                        <a:t>Research.</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j-lt"/>
                          <a:ea typeface="DengXian"/>
                          <a:cs typeface="Arial" panose="020B0604020202020204" pitchFamily="34" charset="0"/>
                        </a:rPr>
                        <a:t>Photoshoot.</a:t>
                      </a:r>
                      <a:r>
                        <a:rPr lang="en-GB" sz="800" kern="1200" baseline="0" dirty="0" smtClean="0">
                          <a:solidFill>
                            <a:schemeClr val="tx1"/>
                          </a:solidFill>
                          <a:effectLst/>
                          <a:latin typeface="+mj-lt"/>
                          <a:ea typeface="DengXian"/>
                          <a:cs typeface="Arial" panose="020B0604020202020204" pitchFamily="34" charset="0"/>
                        </a:rPr>
                        <a:t>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baseline="0" dirty="0" smtClean="0">
                          <a:solidFill>
                            <a:schemeClr val="tx1"/>
                          </a:solidFill>
                          <a:effectLst/>
                          <a:latin typeface="+mj-lt"/>
                          <a:ea typeface="DengXian"/>
                          <a:cs typeface="Arial" panose="020B0604020202020204" pitchFamily="34" charset="0"/>
                        </a:rPr>
                        <a:t>Present images.</a:t>
                      </a:r>
                      <a:endParaRPr lang="en-GB" sz="800" kern="1200" dirty="0" smtClean="0">
                        <a:solidFill>
                          <a:schemeClr val="tx1"/>
                        </a:solidFill>
                        <a:effectLst/>
                        <a:latin typeface="+mj-lt"/>
                        <a:ea typeface="DengXian"/>
                        <a:cs typeface="Arial" panose="020B0604020202020204" pitchFamily="34" charset="0"/>
                      </a:endParaRPr>
                    </a:p>
                    <a:p>
                      <a:pPr algn="l">
                        <a:spcBef>
                          <a:spcPts val="200"/>
                        </a:spcBef>
                        <a:spcAft>
                          <a:spcPts val="200"/>
                        </a:spcAft>
                      </a:pPr>
                      <a:endParaRPr lang="en-GB" sz="800"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GB" sz="800" b="1" u="sng" kern="1200" dirty="0" smtClean="0">
                          <a:solidFill>
                            <a:schemeClr val="tx1"/>
                          </a:solidFill>
                          <a:effectLst/>
                          <a:latin typeface="+mj-lt"/>
                          <a:ea typeface="+mn-ea"/>
                          <a:cs typeface="+mn-cs"/>
                        </a:rPr>
                        <a:t>High Contrast Photography.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j-lt"/>
                          <a:ea typeface="DengXian"/>
                          <a:cs typeface="Arial" panose="020B0604020202020204" pitchFamily="34" charset="0"/>
                        </a:rPr>
                        <a:t>Research.</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j-lt"/>
                          <a:ea typeface="DengXian"/>
                          <a:cs typeface="Arial" panose="020B0604020202020204" pitchFamily="34" charset="0"/>
                        </a:rPr>
                        <a:t>Photoshoot.</a:t>
                      </a:r>
                      <a:r>
                        <a:rPr lang="en-GB" sz="800" kern="1200" baseline="0" dirty="0" smtClean="0">
                          <a:solidFill>
                            <a:schemeClr val="tx1"/>
                          </a:solidFill>
                          <a:effectLst/>
                          <a:latin typeface="+mj-lt"/>
                          <a:ea typeface="DengXian"/>
                          <a:cs typeface="Arial" panose="020B0604020202020204" pitchFamily="34" charset="0"/>
                        </a:rPr>
                        <a:t>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baseline="0" dirty="0" smtClean="0">
                          <a:solidFill>
                            <a:schemeClr val="tx1"/>
                          </a:solidFill>
                          <a:effectLst/>
                          <a:latin typeface="+mj-lt"/>
                          <a:ea typeface="DengXian"/>
                          <a:cs typeface="Arial" panose="020B0604020202020204" pitchFamily="34" charset="0"/>
                        </a:rPr>
                        <a:t>Present images.</a:t>
                      </a:r>
                      <a:endParaRPr lang="en-GB" sz="800" kern="1200" dirty="0" smtClean="0">
                        <a:solidFill>
                          <a:schemeClr val="tx1"/>
                        </a:solidFill>
                        <a:effectLst/>
                        <a:latin typeface="+mj-lt"/>
                        <a:ea typeface="DengXian"/>
                        <a:cs typeface="Arial" panose="020B0604020202020204" pitchFamily="34" charset="0"/>
                      </a:endParaRPr>
                    </a:p>
                    <a:p>
                      <a:pPr algn="l">
                        <a:spcBef>
                          <a:spcPts val="200"/>
                        </a:spcBef>
                        <a:spcAft>
                          <a:spcPts val="200"/>
                        </a:spcAft>
                      </a:pPr>
                      <a:endParaRPr lang="en-GB" sz="800"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GB" sz="800" b="1" u="sng" kern="1200" dirty="0" smtClean="0">
                          <a:solidFill>
                            <a:schemeClr val="tx1"/>
                          </a:solidFill>
                          <a:effectLst/>
                          <a:latin typeface="+mn-lt"/>
                          <a:ea typeface="+mn-ea"/>
                          <a:cs typeface="+mn-cs"/>
                        </a:rPr>
                        <a:t>High Contrast Photography.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Research.</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Photoshoot.</a:t>
                      </a:r>
                      <a:r>
                        <a:rPr lang="en-GB" sz="800" kern="1200" baseline="0" dirty="0" smtClean="0">
                          <a:solidFill>
                            <a:schemeClr val="tx1"/>
                          </a:solidFill>
                          <a:effectLst/>
                          <a:latin typeface="+mn-lt"/>
                          <a:ea typeface="DengXian"/>
                          <a:cs typeface="Arial" panose="020B0604020202020204" pitchFamily="34" charset="0"/>
                        </a:rPr>
                        <a:t>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baseline="0" dirty="0" smtClean="0">
                          <a:solidFill>
                            <a:schemeClr val="tx1"/>
                          </a:solidFill>
                          <a:effectLst/>
                          <a:latin typeface="+mn-lt"/>
                          <a:ea typeface="DengXian"/>
                          <a:cs typeface="Arial" panose="020B0604020202020204" pitchFamily="34" charset="0"/>
                        </a:rPr>
                        <a:t>Present images</a:t>
                      </a:r>
                      <a:endParaRPr lang="en-GB" sz="800" b="0" u="none"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GB" sz="800" b="1" u="sng" dirty="0" smtClean="0">
                          <a:solidFill>
                            <a:schemeClr val="tx1"/>
                          </a:solidFill>
                          <a:effectLst/>
                          <a:latin typeface="+mj-lt"/>
                        </a:rPr>
                        <a:t>Paper Project</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Research.</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Photoshoot.</a:t>
                      </a:r>
                      <a:r>
                        <a:rPr lang="en-GB" sz="800" kern="1200" baseline="0" dirty="0" smtClean="0">
                          <a:solidFill>
                            <a:schemeClr val="tx1"/>
                          </a:solidFill>
                          <a:effectLst/>
                          <a:latin typeface="+mn-lt"/>
                          <a:ea typeface="DengXian"/>
                          <a:cs typeface="Arial" panose="020B0604020202020204" pitchFamily="34" charset="0"/>
                        </a:rPr>
                        <a:t>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baseline="0" dirty="0" smtClean="0">
                          <a:solidFill>
                            <a:schemeClr val="tx1"/>
                          </a:solidFill>
                          <a:effectLst/>
                          <a:latin typeface="+mn-lt"/>
                          <a:ea typeface="DengXian"/>
                          <a:cs typeface="Arial" panose="020B0604020202020204" pitchFamily="34" charset="0"/>
                        </a:rPr>
                        <a:t>Present images</a:t>
                      </a:r>
                      <a:endParaRPr lang="en-GB" sz="800" b="0" u="none" kern="1200" dirty="0" smtClean="0">
                        <a:solidFill>
                          <a:schemeClr val="tx1"/>
                        </a:solidFill>
                        <a:effectLst/>
                        <a:latin typeface="+mn-lt"/>
                        <a:ea typeface="Cambria" panose="02040503050406030204" pitchFamily="18" charset="0"/>
                        <a:cs typeface="Times New Roman" panose="02020603050405020304" pitchFamily="18" charset="0"/>
                      </a:endParaRPr>
                    </a:p>
                    <a:p>
                      <a:pPr algn="l">
                        <a:spcBef>
                          <a:spcPts val="200"/>
                        </a:spcBef>
                        <a:spcAft>
                          <a:spcPts val="200"/>
                        </a:spcAft>
                      </a:pPr>
                      <a:endParaRPr lang="en-GB" sz="800" b="1" u="sng"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GB" sz="800" b="1" u="sng" kern="1200" dirty="0" smtClean="0">
                          <a:solidFill>
                            <a:schemeClr val="tx1"/>
                          </a:solidFill>
                          <a:effectLst/>
                          <a:latin typeface="+mn-lt"/>
                          <a:ea typeface="+mn-ea"/>
                          <a:cs typeface="+mn-cs"/>
                        </a:rPr>
                        <a:t>Paper Project</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Research.</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Photoshoot.</a:t>
                      </a:r>
                      <a:r>
                        <a:rPr lang="en-GB" sz="800" kern="1200" baseline="0" dirty="0" smtClean="0">
                          <a:solidFill>
                            <a:schemeClr val="tx1"/>
                          </a:solidFill>
                          <a:effectLst/>
                          <a:latin typeface="+mn-lt"/>
                          <a:ea typeface="DengXian"/>
                          <a:cs typeface="Arial" panose="020B0604020202020204" pitchFamily="34" charset="0"/>
                        </a:rPr>
                        <a:t>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baseline="0" dirty="0" smtClean="0">
                          <a:solidFill>
                            <a:schemeClr val="tx1"/>
                          </a:solidFill>
                          <a:effectLst/>
                          <a:latin typeface="+mn-lt"/>
                          <a:ea typeface="DengXian"/>
                          <a:cs typeface="Arial" panose="020B0604020202020204" pitchFamily="34" charset="0"/>
                        </a:rPr>
                        <a:t>Present images</a:t>
                      </a:r>
                      <a:endParaRPr lang="en-GB" sz="800" b="0" u="none" kern="1200" dirty="0" smtClean="0">
                        <a:solidFill>
                          <a:schemeClr val="tx1"/>
                        </a:solidFill>
                        <a:effectLst/>
                        <a:latin typeface="+mn-lt"/>
                        <a:ea typeface="Cambria" panose="02040503050406030204" pitchFamily="18" charset="0"/>
                        <a:cs typeface="Times New Roman" panose="02020603050405020304" pitchFamily="18" charset="0"/>
                      </a:endParaRPr>
                    </a:p>
                    <a:p>
                      <a:pPr algn="l">
                        <a:spcBef>
                          <a:spcPts val="200"/>
                        </a:spcBef>
                        <a:spcAft>
                          <a:spcPts val="200"/>
                        </a:spcAft>
                      </a:pPr>
                      <a:endParaRPr lang="en-GB" sz="800"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GB" sz="800" b="1" u="sng" kern="1200" dirty="0" smtClean="0">
                          <a:solidFill>
                            <a:schemeClr val="tx1"/>
                          </a:solidFill>
                          <a:effectLst/>
                          <a:latin typeface="+mn-lt"/>
                          <a:ea typeface="+mn-ea"/>
                          <a:cs typeface="+mn-cs"/>
                        </a:rPr>
                        <a:t>Paper Project</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Research.</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Photoshoot.</a:t>
                      </a:r>
                      <a:r>
                        <a:rPr lang="en-GB" sz="800" kern="1200" baseline="0" dirty="0" smtClean="0">
                          <a:solidFill>
                            <a:schemeClr val="tx1"/>
                          </a:solidFill>
                          <a:effectLst/>
                          <a:latin typeface="+mn-lt"/>
                          <a:ea typeface="DengXian"/>
                          <a:cs typeface="Arial" panose="020B0604020202020204" pitchFamily="34" charset="0"/>
                        </a:rPr>
                        <a:t>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baseline="0" dirty="0" smtClean="0">
                          <a:solidFill>
                            <a:schemeClr val="tx1"/>
                          </a:solidFill>
                          <a:effectLst/>
                          <a:latin typeface="+mn-lt"/>
                          <a:ea typeface="DengXian"/>
                          <a:cs typeface="Arial" panose="020B0604020202020204" pitchFamily="34" charset="0"/>
                        </a:rPr>
                        <a:t>Present images</a:t>
                      </a:r>
                      <a:endParaRPr lang="en-GB" sz="800" b="0" u="none" kern="1200" dirty="0" smtClean="0">
                        <a:solidFill>
                          <a:schemeClr val="tx1"/>
                        </a:solidFill>
                        <a:effectLst/>
                        <a:latin typeface="+mn-lt"/>
                        <a:ea typeface="Cambria" panose="02040503050406030204" pitchFamily="18" charset="0"/>
                        <a:cs typeface="Times New Roman" panose="02020603050405020304" pitchFamily="18" charset="0"/>
                      </a:endParaRPr>
                    </a:p>
                    <a:p>
                      <a:pPr algn="l">
                        <a:spcBef>
                          <a:spcPts val="200"/>
                        </a:spcBef>
                        <a:spcAft>
                          <a:spcPts val="200"/>
                        </a:spcAft>
                      </a:pPr>
                      <a:endParaRPr lang="en-GB" sz="800"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GB" sz="800" b="1" u="sng" kern="1200" dirty="0" smtClean="0">
                          <a:solidFill>
                            <a:schemeClr val="tx1"/>
                          </a:solidFill>
                          <a:effectLst/>
                          <a:latin typeface="+mn-lt"/>
                          <a:ea typeface="+mn-ea"/>
                          <a:cs typeface="+mn-cs"/>
                        </a:rPr>
                        <a:t>Paper Project</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Research.</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Photoshoot.</a:t>
                      </a:r>
                      <a:r>
                        <a:rPr lang="en-GB" sz="800" kern="1200" baseline="0" dirty="0" smtClean="0">
                          <a:solidFill>
                            <a:schemeClr val="tx1"/>
                          </a:solidFill>
                          <a:effectLst/>
                          <a:latin typeface="+mn-lt"/>
                          <a:ea typeface="DengXian"/>
                          <a:cs typeface="Arial" panose="020B0604020202020204" pitchFamily="34" charset="0"/>
                        </a:rPr>
                        <a:t>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baseline="0" dirty="0" smtClean="0">
                          <a:solidFill>
                            <a:schemeClr val="tx1"/>
                          </a:solidFill>
                          <a:effectLst/>
                          <a:latin typeface="+mn-lt"/>
                          <a:ea typeface="DengXian"/>
                          <a:cs typeface="Arial" panose="020B0604020202020204" pitchFamily="34" charset="0"/>
                        </a:rPr>
                        <a:t>Present images</a:t>
                      </a:r>
                      <a:endParaRPr lang="en-GB" sz="800" b="0" u="none" kern="1200" dirty="0" smtClean="0">
                        <a:solidFill>
                          <a:schemeClr val="tx1"/>
                        </a:solidFill>
                        <a:effectLst/>
                        <a:latin typeface="+mn-lt"/>
                        <a:ea typeface="Cambria" panose="02040503050406030204" pitchFamily="18" charset="0"/>
                        <a:cs typeface="Times New Roman" panose="02020603050405020304" pitchFamily="18" charset="0"/>
                      </a:endParaRPr>
                    </a:p>
                    <a:p>
                      <a:pPr algn="l">
                        <a:spcBef>
                          <a:spcPts val="200"/>
                        </a:spcBef>
                        <a:spcAft>
                          <a:spcPts val="200"/>
                        </a:spcAft>
                      </a:pPr>
                      <a:endParaRPr lang="en-GB" sz="800"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GB" sz="800" b="1" u="sng" kern="1200" dirty="0" smtClean="0">
                          <a:solidFill>
                            <a:schemeClr val="tx1"/>
                          </a:solidFill>
                          <a:effectLst/>
                          <a:latin typeface="+mn-lt"/>
                          <a:ea typeface="+mn-ea"/>
                          <a:cs typeface="+mn-cs"/>
                        </a:rPr>
                        <a:t>Paper Project</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Research.</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Photoshoot.</a:t>
                      </a:r>
                      <a:r>
                        <a:rPr lang="en-GB" sz="800" kern="1200" baseline="0" dirty="0" smtClean="0">
                          <a:solidFill>
                            <a:schemeClr val="tx1"/>
                          </a:solidFill>
                          <a:effectLst/>
                          <a:latin typeface="+mn-lt"/>
                          <a:ea typeface="DengXian"/>
                          <a:cs typeface="Arial" panose="020B0604020202020204" pitchFamily="34" charset="0"/>
                        </a:rPr>
                        <a:t>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baseline="0" dirty="0" smtClean="0">
                          <a:solidFill>
                            <a:schemeClr val="tx1"/>
                          </a:solidFill>
                          <a:effectLst/>
                          <a:latin typeface="+mn-lt"/>
                          <a:ea typeface="DengXian"/>
                          <a:cs typeface="Arial" panose="020B0604020202020204" pitchFamily="34" charset="0"/>
                        </a:rPr>
                        <a:t>Present images</a:t>
                      </a:r>
                      <a:endParaRPr lang="en-GB" sz="800" b="0" u="none" kern="1200" dirty="0" smtClean="0">
                        <a:solidFill>
                          <a:schemeClr val="tx1"/>
                        </a:solidFill>
                        <a:effectLst/>
                        <a:latin typeface="+mn-lt"/>
                        <a:ea typeface="Cambria" panose="02040503050406030204" pitchFamily="18" charset="0"/>
                        <a:cs typeface="Times New Roman" panose="02020603050405020304" pitchFamily="18" charset="0"/>
                      </a:endParaRPr>
                    </a:p>
                    <a:p>
                      <a:pPr algn="l">
                        <a:spcBef>
                          <a:spcPts val="200"/>
                        </a:spcBef>
                        <a:spcAft>
                          <a:spcPts val="200"/>
                        </a:spcAft>
                      </a:pPr>
                      <a:endParaRPr lang="en-GB" sz="800"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1665140"/>
                  </a:ext>
                </a:extLst>
              </a:tr>
              <a:tr h="308116">
                <a:tc rowSpan="3">
                  <a:txBody>
                    <a:bodyPr/>
                    <a:lstStyle/>
                    <a:p>
                      <a:pPr marL="71755" marR="71755" algn="ctr">
                        <a:spcAft>
                          <a:spcPts val="0"/>
                        </a:spcAft>
                      </a:pPr>
                      <a:r>
                        <a:rPr lang="en-US" sz="800">
                          <a:solidFill>
                            <a:schemeClr val="tx1"/>
                          </a:solidFill>
                          <a:effectLst/>
                        </a:rPr>
                        <a:t>Cycle 2</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700">
                          <a:solidFill>
                            <a:schemeClr val="tx1"/>
                          </a:solidFill>
                          <a:effectLst/>
                        </a:rPr>
                        <a:t>W/C 11/12</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700">
                          <a:solidFill>
                            <a:schemeClr val="tx1"/>
                          </a:solidFill>
                          <a:effectLst/>
                        </a:rPr>
                        <a:t>W/C 18/12</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700" dirty="0">
                          <a:solidFill>
                            <a:schemeClr val="tx1"/>
                          </a:solidFill>
                          <a:effectLst/>
                        </a:rPr>
                        <a:t>W/C 08/01</a:t>
                      </a:r>
                      <a:endParaRPr lang="en-GB" sz="1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700" dirty="0">
                          <a:solidFill>
                            <a:schemeClr val="tx1"/>
                          </a:solidFill>
                          <a:effectLst/>
                        </a:rPr>
                        <a:t>W/C 15/01</a:t>
                      </a:r>
                      <a:endParaRPr lang="en-GB" sz="1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700">
                          <a:solidFill>
                            <a:schemeClr val="tx1"/>
                          </a:solidFill>
                          <a:effectLst/>
                        </a:rPr>
                        <a:t>W/C 22/01</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700">
                          <a:solidFill>
                            <a:schemeClr val="tx1"/>
                          </a:solidFill>
                          <a:effectLst/>
                        </a:rPr>
                        <a:t>W/C 29/01</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700">
                          <a:solidFill>
                            <a:schemeClr val="tx1"/>
                          </a:solidFill>
                          <a:effectLst/>
                        </a:rPr>
                        <a:t>W/C 05/02</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700">
                          <a:solidFill>
                            <a:schemeClr val="tx1"/>
                          </a:solidFill>
                          <a:effectLst/>
                        </a:rPr>
                        <a:t>W/C 19/02</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700">
                          <a:solidFill>
                            <a:schemeClr val="tx1"/>
                          </a:solidFill>
                          <a:effectLst/>
                        </a:rPr>
                        <a:t>W/C 26/02</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700">
                          <a:solidFill>
                            <a:schemeClr val="tx1"/>
                          </a:solidFill>
                          <a:effectLst/>
                        </a:rPr>
                        <a:t>W/C 04/03</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700">
                          <a:solidFill>
                            <a:schemeClr val="tx1"/>
                          </a:solidFill>
                          <a:effectLst/>
                        </a:rPr>
                        <a:t>W/C 11/03</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700">
                          <a:solidFill>
                            <a:schemeClr val="tx1"/>
                          </a:solidFill>
                          <a:effectLst/>
                        </a:rPr>
                        <a:t>W/C 18/03</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700">
                          <a:solidFill>
                            <a:schemeClr val="tx1"/>
                          </a:solidFill>
                          <a:effectLst/>
                        </a:rPr>
                        <a:t>W/C 08/04</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0306502"/>
                  </a:ext>
                </a:extLst>
              </a:tr>
              <a:tr h="335990">
                <a:tc vMerge="1">
                  <a:txBody>
                    <a:bodyPr/>
                    <a:lstStyle/>
                    <a:p>
                      <a:endParaRPr lang="en-GB"/>
                    </a:p>
                  </a:txBody>
                  <a:tcPr/>
                </a:tc>
                <a:tc>
                  <a:txBody>
                    <a:bodyPr/>
                    <a:lstStyle/>
                    <a:p>
                      <a:pPr algn="l">
                        <a:spcBef>
                          <a:spcPts val="200"/>
                        </a:spcBef>
                        <a:spcAft>
                          <a:spcPts val="200"/>
                        </a:spcAft>
                      </a:pPr>
                      <a:r>
                        <a:rPr lang="en-US" sz="600">
                          <a:solidFill>
                            <a:schemeClr val="tx1"/>
                          </a:solidFill>
                          <a:effectLst/>
                        </a:rPr>
                        <a:t> </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600">
                          <a:solidFill>
                            <a:schemeClr val="tx1"/>
                          </a:solidFill>
                          <a:effectLst/>
                        </a:rPr>
                        <a:t> </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700">
                          <a:solidFill>
                            <a:schemeClr val="tx1"/>
                          </a:solidFill>
                          <a:effectLst/>
                        </a:rPr>
                        <a:t> </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600" dirty="0">
                          <a:solidFill>
                            <a:schemeClr val="tx1"/>
                          </a:solidFill>
                          <a:effectLst/>
                        </a:rPr>
                        <a:t> </a:t>
                      </a:r>
                      <a:endParaRPr lang="en-GB" sz="1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600">
                          <a:solidFill>
                            <a:schemeClr val="tx1"/>
                          </a:solidFill>
                          <a:effectLst/>
                        </a:rPr>
                        <a:t> </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200"/>
                        </a:spcBef>
                        <a:spcAft>
                          <a:spcPts val="200"/>
                        </a:spcAft>
                      </a:pPr>
                      <a:r>
                        <a:rPr lang="en-US" sz="700">
                          <a:solidFill>
                            <a:schemeClr val="tx1"/>
                          </a:solidFill>
                          <a:effectLst/>
                        </a:rPr>
                        <a:t> </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200"/>
                        </a:spcBef>
                        <a:spcAft>
                          <a:spcPts val="200"/>
                        </a:spcAft>
                      </a:pPr>
                      <a:r>
                        <a:rPr lang="en-US" sz="600">
                          <a:solidFill>
                            <a:schemeClr val="tx1"/>
                          </a:solidFill>
                          <a:effectLst/>
                        </a:rPr>
                        <a:t>Training day 09/02</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600">
                          <a:solidFill>
                            <a:schemeClr val="tx1"/>
                          </a:solidFill>
                          <a:effectLst/>
                        </a:rPr>
                        <a:t> </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600" dirty="0">
                          <a:solidFill>
                            <a:schemeClr val="tx1"/>
                          </a:solidFill>
                          <a:effectLst/>
                        </a:rPr>
                        <a:t> </a:t>
                      </a:r>
                      <a:endParaRPr lang="en-GB" sz="1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600">
                          <a:solidFill>
                            <a:schemeClr val="tx1"/>
                          </a:solidFill>
                          <a:effectLst/>
                        </a:rPr>
                        <a:t>Data days 07/03 + 08/03</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600">
                          <a:solidFill>
                            <a:schemeClr val="tx1"/>
                          </a:solidFill>
                          <a:effectLst/>
                        </a:rPr>
                        <a:t> </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600">
                          <a:solidFill>
                            <a:schemeClr val="tx1"/>
                          </a:solidFill>
                          <a:effectLst/>
                        </a:rPr>
                        <a:t> </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600">
                          <a:solidFill>
                            <a:schemeClr val="tx1"/>
                          </a:solidFill>
                          <a:effectLst/>
                        </a:rPr>
                        <a:t> </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8790448"/>
                  </a:ext>
                </a:extLst>
              </a:tr>
              <a:tr h="1413622">
                <a:tc vMerge="1">
                  <a:txBody>
                    <a:bodyPr/>
                    <a:lstStyle/>
                    <a:p>
                      <a:endParaRPr lang="en-GB"/>
                    </a:p>
                  </a:txBody>
                  <a:tcPr/>
                </a:tc>
                <a:tc>
                  <a:txBody>
                    <a:bodyPr/>
                    <a:lstStyle/>
                    <a:p>
                      <a:pPr algn="l">
                        <a:spcBef>
                          <a:spcPts val="200"/>
                        </a:spcBef>
                        <a:spcAft>
                          <a:spcPts val="200"/>
                        </a:spcAft>
                      </a:pPr>
                      <a:r>
                        <a:rPr lang="en-GB" sz="800" b="1" u="sng" kern="1200" dirty="0" smtClean="0">
                          <a:solidFill>
                            <a:schemeClr val="tx1"/>
                          </a:solidFill>
                          <a:effectLst/>
                          <a:latin typeface="+mj-lt"/>
                          <a:ea typeface="+mn-ea"/>
                          <a:cs typeface="+mn-cs"/>
                        </a:rPr>
                        <a:t>Paper Project</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j-lt"/>
                          <a:ea typeface="DengXian"/>
                          <a:cs typeface="Arial" panose="020B0604020202020204" pitchFamily="34" charset="0"/>
                        </a:rPr>
                        <a:t>Research.</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j-lt"/>
                          <a:ea typeface="DengXian"/>
                          <a:cs typeface="Arial" panose="020B0604020202020204" pitchFamily="34" charset="0"/>
                        </a:rPr>
                        <a:t>Photoshoot.</a:t>
                      </a:r>
                      <a:r>
                        <a:rPr lang="en-GB" sz="800" kern="1200" baseline="0" dirty="0" smtClean="0">
                          <a:solidFill>
                            <a:schemeClr val="tx1"/>
                          </a:solidFill>
                          <a:effectLst/>
                          <a:latin typeface="+mj-lt"/>
                          <a:ea typeface="DengXian"/>
                          <a:cs typeface="Arial" panose="020B0604020202020204" pitchFamily="34" charset="0"/>
                        </a:rPr>
                        <a:t>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baseline="0" dirty="0" smtClean="0">
                          <a:solidFill>
                            <a:schemeClr val="tx1"/>
                          </a:solidFill>
                          <a:effectLst/>
                          <a:latin typeface="+mj-lt"/>
                          <a:ea typeface="DengXian"/>
                          <a:cs typeface="Arial" panose="020B0604020202020204" pitchFamily="34" charset="0"/>
                        </a:rPr>
                        <a:t>Present images</a:t>
                      </a:r>
                      <a:endParaRPr lang="en-GB" sz="800" b="0" u="none" kern="1200" dirty="0" smtClean="0">
                        <a:solidFill>
                          <a:schemeClr val="tx1"/>
                        </a:solidFill>
                        <a:effectLst/>
                        <a:latin typeface="+mj-lt"/>
                        <a:ea typeface="Cambria" panose="02040503050406030204" pitchFamily="18" charset="0"/>
                        <a:cs typeface="Times New Roman" panose="02020603050405020304" pitchFamily="18" charset="0"/>
                      </a:endParaRPr>
                    </a:p>
                    <a:p>
                      <a:pPr algn="l">
                        <a:spcBef>
                          <a:spcPts val="200"/>
                        </a:spcBef>
                        <a:spcAft>
                          <a:spcPts val="200"/>
                        </a:spcAft>
                      </a:pPr>
                      <a:endParaRPr lang="en-GB" sz="800"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GB" sz="800" b="1" u="sng" kern="1200" dirty="0" smtClean="0">
                          <a:solidFill>
                            <a:schemeClr val="tx1"/>
                          </a:solidFill>
                          <a:effectLst/>
                          <a:latin typeface="+mj-lt"/>
                          <a:ea typeface="+mn-ea"/>
                          <a:cs typeface="+mn-cs"/>
                        </a:rPr>
                        <a:t>Paper Project</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j-lt"/>
                          <a:ea typeface="DengXian"/>
                          <a:cs typeface="Arial" panose="020B0604020202020204" pitchFamily="34" charset="0"/>
                        </a:rPr>
                        <a:t>Research.</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j-lt"/>
                          <a:ea typeface="DengXian"/>
                          <a:cs typeface="Arial" panose="020B0604020202020204" pitchFamily="34" charset="0"/>
                        </a:rPr>
                        <a:t>Photoshoot.</a:t>
                      </a:r>
                      <a:r>
                        <a:rPr lang="en-GB" sz="800" kern="1200" baseline="0" dirty="0" smtClean="0">
                          <a:solidFill>
                            <a:schemeClr val="tx1"/>
                          </a:solidFill>
                          <a:effectLst/>
                          <a:latin typeface="+mj-lt"/>
                          <a:ea typeface="DengXian"/>
                          <a:cs typeface="Arial" panose="020B0604020202020204" pitchFamily="34" charset="0"/>
                        </a:rPr>
                        <a:t>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baseline="0" dirty="0" smtClean="0">
                          <a:solidFill>
                            <a:schemeClr val="tx1"/>
                          </a:solidFill>
                          <a:effectLst/>
                          <a:latin typeface="+mj-lt"/>
                          <a:ea typeface="DengXian"/>
                          <a:cs typeface="Arial" panose="020B0604020202020204" pitchFamily="34" charset="0"/>
                        </a:rPr>
                        <a:t>Present images</a:t>
                      </a:r>
                      <a:endParaRPr lang="en-GB" sz="800" b="0" u="none" kern="1200" dirty="0" smtClean="0">
                        <a:solidFill>
                          <a:schemeClr val="tx1"/>
                        </a:solidFill>
                        <a:effectLst/>
                        <a:latin typeface="+mj-lt"/>
                        <a:ea typeface="Cambria" panose="02040503050406030204" pitchFamily="18" charset="0"/>
                        <a:cs typeface="Times New Roman" panose="02020603050405020304" pitchFamily="18" charset="0"/>
                      </a:endParaRPr>
                    </a:p>
                    <a:p>
                      <a:pPr algn="l">
                        <a:spcBef>
                          <a:spcPts val="200"/>
                        </a:spcBef>
                        <a:spcAft>
                          <a:spcPts val="200"/>
                        </a:spcAft>
                      </a:pPr>
                      <a:endParaRPr lang="en-GB" sz="800"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GB" sz="800" b="1" u="sng" dirty="0" smtClean="0">
                          <a:solidFill>
                            <a:schemeClr val="tx1"/>
                          </a:solidFill>
                          <a:effectLst/>
                          <a:latin typeface="+mj-lt"/>
                          <a:ea typeface="+mn-ea"/>
                          <a:cs typeface="+mn-cs"/>
                        </a:rPr>
                        <a:t>Nature</a:t>
                      </a:r>
                      <a:r>
                        <a:rPr lang="en-GB" sz="800" b="1" u="sng" baseline="0" dirty="0" smtClean="0">
                          <a:solidFill>
                            <a:schemeClr val="tx1"/>
                          </a:solidFill>
                          <a:effectLst/>
                          <a:latin typeface="+mj-lt"/>
                          <a:ea typeface="+mn-ea"/>
                          <a:cs typeface="+mn-cs"/>
                        </a:rPr>
                        <a:t> – Ryo Ohwada.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Research.</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Photoshoot.</a:t>
                      </a:r>
                      <a:r>
                        <a:rPr lang="en-GB" sz="800" kern="1200" baseline="0" dirty="0" smtClean="0">
                          <a:solidFill>
                            <a:schemeClr val="tx1"/>
                          </a:solidFill>
                          <a:effectLst/>
                          <a:latin typeface="+mn-lt"/>
                          <a:ea typeface="DengXian"/>
                          <a:cs typeface="Arial" panose="020B0604020202020204" pitchFamily="34" charset="0"/>
                        </a:rPr>
                        <a:t>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baseline="0" dirty="0" smtClean="0">
                          <a:solidFill>
                            <a:schemeClr val="tx1"/>
                          </a:solidFill>
                          <a:effectLst/>
                          <a:latin typeface="+mn-lt"/>
                          <a:ea typeface="DengXian"/>
                          <a:cs typeface="Arial" panose="020B0604020202020204" pitchFamily="34" charset="0"/>
                        </a:rPr>
                        <a:t>Present images</a:t>
                      </a:r>
                      <a:endParaRPr lang="en-GB" sz="800" b="0" u="none" kern="1200" dirty="0" smtClean="0">
                        <a:solidFill>
                          <a:schemeClr val="tx1"/>
                        </a:solidFill>
                        <a:effectLst/>
                        <a:latin typeface="+mn-lt"/>
                        <a:ea typeface="Cambria" panose="02040503050406030204" pitchFamily="18" charset="0"/>
                        <a:cs typeface="Times New Roman" panose="02020603050405020304" pitchFamily="18" charset="0"/>
                      </a:endParaRPr>
                    </a:p>
                    <a:p>
                      <a:pPr algn="l">
                        <a:spcBef>
                          <a:spcPts val="200"/>
                        </a:spcBef>
                        <a:spcAft>
                          <a:spcPts val="200"/>
                        </a:spcAft>
                      </a:pPr>
                      <a:endParaRPr lang="en-GB" sz="800"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GB" sz="800" b="1" u="sng" kern="1200" dirty="0" smtClean="0">
                          <a:solidFill>
                            <a:schemeClr val="tx1"/>
                          </a:solidFill>
                          <a:effectLst/>
                          <a:latin typeface="+mn-lt"/>
                          <a:ea typeface="+mn-ea"/>
                          <a:cs typeface="+mn-cs"/>
                        </a:rPr>
                        <a:t>Nature</a:t>
                      </a:r>
                      <a:r>
                        <a:rPr lang="en-GB" sz="800" b="1" u="sng" kern="1200" baseline="0" dirty="0" smtClean="0">
                          <a:solidFill>
                            <a:schemeClr val="tx1"/>
                          </a:solidFill>
                          <a:effectLst/>
                          <a:latin typeface="+mn-lt"/>
                          <a:ea typeface="+mn-ea"/>
                          <a:cs typeface="+mn-cs"/>
                        </a:rPr>
                        <a:t> – Ryo Ohwada.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Research.</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Photoshoot.</a:t>
                      </a:r>
                      <a:r>
                        <a:rPr lang="en-GB" sz="800" kern="1200" baseline="0" dirty="0" smtClean="0">
                          <a:solidFill>
                            <a:schemeClr val="tx1"/>
                          </a:solidFill>
                          <a:effectLst/>
                          <a:latin typeface="+mn-lt"/>
                          <a:ea typeface="DengXian"/>
                          <a:cs typeface="Arial" panose="020B0604020202020204" pitchFamily="34" charset="0"/>
                        </a:rPr>
                        <a:t>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baseline="0" dirty="0" smtClean="0">
                          <a:solidFill>
                            <a:schemeClr val="tx1"/>
                          </a:solidFill>
                          <a:effectLst/>
                          <a:latin typeface="+mn-lt"/>
                          <a:ea typeface="DengXian"/>
                          <a:cs typeface="Arial" panose="020B0604020202020204" pitchFamily="34" charset="0"/>
                        </a:rPr>
                        <a:t>Present images</a:t>
                      </a:r>
                      <a:endParaRPr lang="en-GB" sz="800" b="0" u="none" kern="1200" dirty="0" smtClean="0">
                        <a:solidFill>
                          <a:schemeClr val="tx1"/>
                        </a:solidFill>
                        <a:effectLst/>
                        <a:latin typeface="+mn-lt"/>
                        <a:ea typeface="Cambria" panose="02040503050406030204" pitchFamily="18" charset="0"/>
                        <a:cs typeface="Times New Roman" panose="02020603050405020304" pitchFamily="18" charset="0"/>
                      </a:endParaRPr>
                    </a:p>
                    <a:p>
                      <a:pPr algn="l">
                        <a:spcBef>
                          <a:spcPts val="200"/>
                        </a:spcBef>
                        <a:spcAft>
                          <a:spcPts val="200"/>
                        </a:spcAft>
                      </a:pPr>
                      <a:endParaRPr lang="en-GB" sz="800"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GB" sz="800" b="1" u="sng" kern="1200" dirty="0" smtClean="0">
                          <a:solidFill>
                            <a:schemeClr val="tx1"/>
                          </a:solidFill>
                          <a:effectLst/>
                          <a:latin typeface="+mn-lt"/>
                          <a:ea typeface="+mn-ea"/>
                          <a:cs typeface="+mn-cs"/>
                        </a:rPr>
                        <a:t>Nature</a:t>
                      </a:r>
                      <a:r>
                        <a:rPr lang="en-GB" sz="800" b="1" u="sng" kern="1200" baseline="0" dirty="0" smtClean="0">
                          <a:solidFill>
                            <a:schemeClr val="tx1"/>
                          </a:solidFill>
                          <a:effectLst/>
                          <a:latin typeface="+mn-lt"/>
                          <a:ea typeface="+mn-ea"/>
                          <a:cs typeface="+mn-cs"/>
                        </a:rPr>
                        <a:t> – Ryo Ohwada.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Research.</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Photoshoot.</a:t>
                      </a:r>
                      <a:r>
                        <a:rPr lang="en-GB" sz="800" kern="1200" baseline="0" dirty="0" smtClean="0">
                          <a:solidFill>
                            <a:schemeClr val="tx1"/>
                          </a:solidFill>
                          <a:effectLst/>
                          <a:latin typeface="+mn-lt"/>
                          <a:ea typeface="DengXian"/>
                          <a:cs typeface="Arial" panose="020B0604020202020204" pitchFamily="34" charset="0"/>
                        </a:rPr>
                        <a:t>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baseline="0" dirty="0" smtClean="0">
                          <a:solidFill>
                            <a:schemeClr val="tx1"/>
                          </a:solidFill>
                          <a:effectLst/>
                          <a:latin typeface="+mn-lt"/>
                          <a:ea typeface="DengXian"/>
                          <a:cs typeface="Arial" panose="020B0604020202020204" pitchFamily="34" charset="0"/>
                        </a:rPr>
                        <a:t>Present images</a:t>
                      </a:r>
                      <a:endParaRPr lang="en-GB" sz="800" b="0" u="none" kern="1200" dirty="0" smtClean="0">
                        <a:solidFill>
                          <a:schemeClr val="tx1"/>
                        </a:solidFill>
                        <a:effectLst/>
                        <a:latin typeface="+mn-lt"/>
                        <a:ea typeface="Cambria" panose="02040503050406030204" pitchFamily="18" charset="0"/>
                        <a:cs typeface="Times New Roman" panose="02020603050405020304" pitchFamily="18" charset="0"/>
                      </a:endParaRPr>
                    </a:p>
                    <a:p>
                      <a:pPr algn="l">
                        <a:spcBef>
                          <a:spcPts val="200"/>
                        </a:spcBef>
                        <a:spcAft>
                          <a:spcPts val="200"/>
                        </a:spcAft>
                      </a:pPr>
                      <a:endParaRPr lang="en-GB" sz="800"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GB" sz="800" b="1" u="sng" kern="1200" dirty="0" smtClean="0">
                          <a:solidFill>
                            <a:schemeClr val="tx1"/>
                          </a:solidFill>
                          <a:effectLst/>
                          <a:latin typeface="+mn-lt"/>
                          <a:ea typeface="+mn-ea"/>
                          <a:cs typeface="+mn-cs"/>
                        </a:rPr>
                        <a:t>Nature</a:t>
                      </a:r>
                      <a:r>
                        <a:rPr lang="en-GB" sz="800" b="1" u="sng" kern="1200" baseline="0" dirty="0" smtClean="0">
                          <a:solidFill>
                            <a:schemeClr val="tx1"/>
                          </a:solidFill>
                          <a:effectLst/>
                          <a:latin typeface="+mn-lt"/>
                          <a:ea typeface="+mn-ea"/>
                          <a:cs typeface="+mn-cs"/>
                        </a:rPr>
                        <a:t> – Ryo Ohwada.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Research.</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Photoshoot.</a:t>
                      </a:r>
                      <a:r>
                        <a:rPr lang="en-GB" sz="800" kern="1200" baseline="0" dirty="0" smtClean="0">
                          <a:solidFill>
                            <a:schemeClr val="tx1"/>
                          </a:solidFill>
                          <a:effectLst/>
                          <a:latin typeface="+mn-lt"/>
                          <a:ea typeface="DengXian"/>
                          <a:cs typeface="Arial" panose="020B0604020202020204" pitchFamily="34" charset="0"/>
                        </a:rPr>
                        <a:t>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baseline="0" dirty="0" smtClean="0">
                          <a:solidFill>
                            <a:schemeClr val="tx1"/>
                          </a:solidFill>
                          <a:effectLst/>
                          <a:latin typeface="+mn-lt"/>
                          <a:ea typeface="DengXian"/>
                          <a:cs typeface="Arial" panose="020B0604020202020204" pitchFamily="34" charset="0"/>
                        </a:rPr>
                        <a:t>Present images</a:t>
                      </a:r>
                      <a:endParaRPr lang="en-GB" sz="800" b="0" u="none" kern="1200" dirty="0" smtClean="0">
                        <a:solidFill>
                          <a:schemeClr val="tx1"/>
                        </a:solidFill>
                        <a:effectLst/>
                        <a:latin typeface="+mn-lt"/>
                        <a:ea typeface="Cambria" panose="02040503050406030204" pitchFamily="18" charset="0"/>
                        <a:cs typeface="Times New Roman" panose="02020603050405020304" pitchFamily="18" charset="0"/>
                      </a:endParaRPr>
                    </a:p>
                    <a:p>
                      <a:pPr algn="l">
                        <a:spcBef>
                          <a:spcPts val="200"/>
                        </a:spcBef>
                        <a:spcAft>
                          <a:spcPts val="200"/>
                        </a:spcAft>
                      </a:pPr>
                      <a:endParaRPr lang="en-GB" sz="800"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GB" sz="800" b="1" u="sng" kern="1200" dirty="0" smtClean="0">
                          <a:solidFill>
                            <a:schemeClr val="tx1"/>
                          </a:solidFill>
                          <a:effectLst/>
                          <a:latin typeface="+mn-lt"/>
                          <a:ea typeface="+mn-ea"/>
                          <a:cs typeface="+mn-cs"/>
                        </a:rPr>
                        <a:t>Nature</a:t>
                      </a:r>
                      <a:r>
                        <a:rPr lang="en-GB" sz="800" b="1" u="sng" kern="1200" baseline="0" dirty="0" smtClean="0">
                          <a:solidFill>
                            <a:schemeClr val="tx1"/>
                          </a:solidFill>
                          <a:effectLst/>
                          <a:latin typeface="+mn-lt"/>
                          <a:ea typeface="+mn-ea"/>
                          <a:cs typeface="+mn-cs"/>
                        </a:rPr>
                        <a:t> – Ryo Ohwada.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Research.</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Photoshoot.</a:t>
                      </a:r>
                      <a:r>
                        <a:rPr lang="en-GB" sz="800" kern="1200" baseline="0" dirty="0" smtClean="0">
                          <a:solidFill>
                            <a:schemeClr val="tx1"/>
                          </a:solidFill>
                          <a:effectLst/>
                          <a:latin typeface="+mn-lt"/>
                          <a:ea typeface="DengXian"/>
                          <a:cs typeface="Arial" panose="020B0604020202020204" pitchFamily="34" charset="0"/>
                        </a:rPr>
                        <a:t>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baseline="0" dirty="0" smtClean="0">
                          <a:solidFill>
                            <a:schemeClr val="tx1"/>
                          </a:solidFill>
                          <a:effectLst/>
                          <a:latin typeface="+mn-lt"/>
                          <a:ea typeface="DengXian"/>
                          <a:cs typeface="Arial" panose="020B0604020202020204" pitchFamily="34" charset="0"/>
                        </a:rPr>
                        <a:t>Present images</a:t>
                      </a:r>
                      <a:endParaRPr lang="en-GB" sz="800" b="0" u="none" kern="1200" dirty="0" smtClean="0">
                        <a:solidFill>
                          <a:schemeClr val="tx1"/>
                        </a:solidFill>
                        <a:effectLst/>
                        <a:latin typeface="+mn-lt"/>
                        <a:ea typeface="Cambria" panose="02040503050406030204" pitchFamily="18" charset="0"/>
                        <a:cs typeface="Times New Roman" panose="02020603050405020304" pitchFamily="18" charset="0"/>
                      </a:endParaRPr>
                    </a:p>
                    <a:p>
                      <a:pPr algn="l">
                        <a:spcBef>
                          <a:spcPts val="200"/>
                        </a:spcBef>
                        <a:spcAft>
                          <a:spcPts val="200"/>
                        </a:spcAft>
                      </a:pPr>
                      <a:endParaRPr lang="en-GB" sz="800"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GB" sz="800" b="1" u="sng" dirty="0" smtClean="0">
                          <a:solidFill>
                            <a:schemeClr val="tx1"/>
                          </a:solidFill>
                          <a:effectLst/>
                          <a:latin typeface="+mj-lt"/>
                        </a:rPr>
                        <a:t>Optical</a:t>
                      </a:r>
                      <a:r>
                        <a:rPr lang="en-GB" sz="800" b="1" u="sng" baseline="0" dirty="0" smtClean="0">
                          <a:solidFill>
                            <a:schemeClr val="tx1"/>
                          </a:solidFill>
                          <a:effectLst/>
                          <a:latin typeface="+mj-lt"/>
                        </a:rPr>
                        <a:t> Illusions. OR Harris Shutter. </a:t>
                      </a:r>
                      <a:endParaRPr lang="en-GB" sz="800" b="1" u="sng"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Research.</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Photoshoot.</a:t>
                      </a:r>
                      <a:r>
                        <a:rPr lang="en-GB" sz="800" kern="1200" baseline="0" dirty="0" smtClean="0">
                          <a:solidFill>
                            <a:schemeClr val="tx1"/>
                          </a:solidFill>
                          <a:effectLst/>
                          <a:latin typeface="+mn-lt"/>
                          <a:ea typeface="DengXian"/>
                          <a:cs typeface="Arial" panose="020B0604020202020204" pitchFamily="34" charset="0"/>
                        </a:rPr>
                        <a:t>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baseline="0" dirty="0" smtClean="0">
                          <a:solidFill>
                            <a:schemeClr val="tx1"/>
                          </a:solidFill>
                          <a:effectLst/>
                          <a:latin typeface="+mn-lt"/>
                          <a:ea typeface="DengXian"/>
                          <a:cs typeface="Arial" panose="020B0604020202020204" pitchFamily="34" charset="0"/>
                        </a:rPr>
                        <a:t>Present images</a:t>
                      </a:r>
                      <a:endParaRPr lang="en-GB" sz="800" b="0" u="none" kern="1200" dirty="0" smtClean="0">
                        <a:solidFill>
                          <a:schemeClr val="tx1"/>
                        </a:solidFill>
                        <a:effectLst/>
                        <a:latin typeface="+mn-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GB" sz="800" b="1" u="sng" kern="1200" dirty="0" smtClean="0">
                          <a:solidFill>
                            <a:schemeClr val="tx1"/>
                          </a:solidFill>
                          <a:effectLst/>
                          <a:latin typeface="+mn-lt"/>
                          <a:ea typeface="+mn-ea"/>
                          <a:cs typeface="+mn-cs"/>
                        </a:rPr>
                        <a:t>Optical</a:t>
                      </a:r>
                      <a:r>
                        <a:rPr lang="en-GB" sz="800" b="1" u="sng" kern="1200" baseline="0" dirty="0" smtClean="0">
                          <a:solidFill>
                            <a:schemeClr val="tx1"/>
                          </a:solidFill>
                          <a:effectLst/>
                          <a:latin typeface="+mn-lt"/>
                          <a:ea typeface="+mn-ea"/>
                          <a:cs typeface="+mn-cs"/>
                        </a:rPr>
                        <a:t> Illusions. OR Harris Shutter.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Research.</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Photoshoot.</a:t>
                      </a:r>
                      <a:r>
                        <a:rPr lang="en-GB" sz="800" kern="1200" baseline="0" dirty="0" smtClean="0">
                          <a:solidFill>
                            <a:schemeClr val="tx1"/>
                          </a:solidFill>
                          <a:effectLst/>
                          <a:latin typeface="+mn-lt"/>
                          <a:ea typeface="DengXian"/>
                          <a:cs typeface="Arial" panose="020B0604020202020204" pitchFamily="34" charset="0"/>
                        </a:rPr>
                        <a:t>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baseline="0" dirty="0" smtClean="0">
                          <a:solidFill>
                            <a:schemeClr val="tx1"/>
                          </a:solidFill>
                          <a:effectLst/>
                          <a:latin typeface="+mn-lt"/>
                          <a:ea typeface="DengXian"/>
                          <a:cs typeface="Arial" panose="020B0604020202020204" pitchFamily="34" charset="0"/>
                        </a:rPr>
                        <a:t>Present images</a:t>
                      </a:r>
                      <a:endParaRPr lang="en-GB" sz="800" b="0" u="none" kern="1200" dirty="0" smtClean="0">
                        <a:solidFill>
                          <a:schemeClr val="tx1"/>
                        </a:solidFill>
                        <a:effectLst/>
                        <a:latin typeface="+mn-lt"/>
                        <a:ea typeface="Cambria" panose="02040503050406030204" pitchFamily="18" charset="0"/>
                        <a:cs typeface="Times New Roman" panose="02020603050405020304" pitchFamily="18" charset="0"/>
                      </a:endParaRPr>
                    </a:p>
                    <a:p>
                      <a:pPr algn="l">
                        <a:spcBef>
                          <a:spcPts val="200"/>
                        </a:spcBef>
                        <a:spcAft>
                          <a:spcPts val="200"/>
                        </a:spcAft>
                      </a:pPr>
                      <a:endParaRPr lang="en-GB" sz="800"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GB" sz="800" b="1" u="sng" kern="1200" dirty="0" smtClean="0">
                          <a:solidFill>
                            <a:schemeClr val="tx1"/>
                          </a:solidFill>
                          <a:effectLst/>
                          <a:latin typeface="+mn-lt"/>
                          <a:ea typeface="+mn-ea"/>
                          <a:cs typeface="+mn-cs"/>
                        </a:rPr>
                        <a:t>Optical</a:t>
                      </a:r>
                      <a:r>
                        <a:rPr lang="en-GB" sz="800" b="1" u="sng" kern="1200" baseline="0" dirty="0" smtClean="0">
                          <a:solidFill>
                            <a:schemeClr val="tx1"/>
                          </a:solidFill>
                          <a:effectLst/>
                          <a:latin typeface="+mn-lt"/>
                          <a:ea typeface="+mn-ea"/>
                          <a:cs typeface="+mn-cs"/>
                        </a:rPr>
                        <a:t> Illusions. OR Harris Shutter.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Research.</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Photoshoot.</a:t>
                      </a:r>
                      <a:r>
                        <a:rPr lang="en-GB" sz="800" kern="1200" baseline="0" dirty="0" smtClean="0">
                          <a:solidFill>
                            <a:schemeClr val="tx1"/>
                          </a:solidFill>
                          <a:effectLst/>
                          <a:latin typeface="+mn-lt"/>
                          <a:ea typeface="DengXian"/>
                          <a:cs typeface="Arial" panose="020B0604020202020204" pitchFamily="34" charset="0"/>
                        </a:rPr>
                        <a:t>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baseline="0" dirty="0" smtClean="0">
                          <a:solidFill>
                            <a:schemeClr val="tx1"/>
                          </a:solidFill>
                          <a:effectLst/>
                          <a:latin typeface="+mn-lt"/>
                          <a:ea typeface="DengXian"/>
                          <a:cs typeface="Arial" panose="020B0604020202020204" pitchFamily="34" charset="0"/>
                        </a:rPr>
                        <a:t>Present images</a:t>
                      </a:r>
                      <a:endParaRPr lang="en-GB" sz="800" b="0" u="none" kern="1200" dirty="0" smtClean="0">
                        <a:solidFill>
                          <a:schemeClr val="tx1"/>
                        </a:solidFill>
                        <a:effectLst/>
                        <a:latin typeface="+mn-lt"/>
                        <a:ea typeface="Cambria" panose="02040503050406030204" pitchFamily="18" charset="0"/>
                        <a:cs typeface="Times New Roman" panose="02020603050405020304" pitchFamily="18" charset="0"/>
                      </a:endParaRPr>
                    </a:p>
                    <a:p>
                      <a:pPr algn="l">
                        <a:spcBef>
                          <a:spcPts val="200"/>
                        </a:spcBef>
                        <a:spcAft>
                          <a:spcPts val="200"/>
                        </a:spcAft>
                      </a:pPr>
                      <a:endParaRPr lang="en-GB" sz="800"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GB" sz="800" b="1" u="sng" kern="1200" dirty="0" smtClean="0">
                          <a:solidFill>
                            <a:schemeClr val="tx1"/>
                          </a:solidFill>
                          <a:effectLst/>
                          <a:latin typeface="+mn-lt"/>
                          <a:ea typeface="+mn-ea"/>
                          <a:cs typeface="+mn-cs"/>
                        </a:rPr>
                        <a:t>Optical</a:t>
                      </a:r>
                      <a:r>
                        <a:rPr lang="en-GB" sz="800" b="1" u="sng" kern="1200" baseline="0" dirty="0" smtClean="0">
                          <a:solidFill>
                            <a:schemeClr val="tx1"/>
                          </a:solidFill>
                          <a:effectLst/>
                          <a:latin typeface="+mn-lt"/>
                          <a:ea typeface="+mn-ea"/>
                          <a:cs typeface="+mn-cs"/>
                        </a:rPr>
                        <a:t> Illusions. OR Harris Shutter.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Research.</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Photoshoot.</a:t>
                      </a:r>
                      <a:r>
                        <a:rPr lang="en-GB" sz="800" kern="1200" baseline="0" dirty="0" smtClean="0">
                          <a:solidFill>
                            <a:schemeClr val="tx1"/>
                          </a:solidFill>
                          <a:effectLst/>
                          <a:latin typeface="+mn-lt"/>
                          <a:ea typeface="DengXian"/>
                          <a:cs typeface="Arial" panose="020B0604020202020204" pitchFamily="34" charset="0"/>
                        </a:rPr>
                        <a:t>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baseline="0" dirty="0" smtClean="0">
                          <a:solidFill>
                            <a:schemeClr val="tx1"/>
                          </a:solidFill>
                          <a:effectLst/>
                          <a:latin typeface="+mn-lt"/>
                          <a:ea typeface="DengXian"/>
                          <a:cs typeface="Arial" panose="020B0604020202020204" pitchFamily="34" charset="0"/>
                        </a:rPr>
                        <a:t>Present images</a:t>
                      </a:r>
                      <a:endParaRPr lang="en-GB" sz="800" b="0" u="none" kern="1200" dirty="0" smtClean="0">
                        <a:solidFill>
                          <a:schemeClr val="tx1"/>
                        </a:solidFill>
                        <a:effectLst/>
                        <a:latin typeface="+mn-lt"/>
                        <a:ea typeface="Cambria" panose="02040503050406030204" pitchFamily="18" charset="0"/>
                        <a:cs typeface="Times New Roman" panose="02020603050405020304" pitchFamily="18" charset="0"/>
                      </a:endParaRPr>
                    </a:p>
                    <a:p>
                      <a:pPr algn="l">
                        <a:spcBef>
                          <a:spcPts val="200"/>
                        </a:spcBef>
                        <a:spcAft>
                          <a:spcPts val="200"/>
                        </a:spcAft>
                      </a:pPr>
                      <a:endParaRPr lang="en-GB" sz="800"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GB" sz="800" b="1" u="sng" dirty="0" smtClean="0">
                          <a:solidFill>
                            <a:schemeClr val="tx1"/>
                          </a:solidFill>
                          <a:effectLst/>
                          <a:latin typeface="+mj-lt"/>
                        </a:rPr>
                        <a:t>Printing and Presenting work in folder. </a:t>
                      </a:r>
                      <a:endParaRPr lang="en-GB" sz="800" b="1" u="sng"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GB" sz="800" b="1" u="sng" dirty="0" smtClean="0">
                          <a:solidFill>
                            <a:schemeClr val="tx1"/>
                          </a:solidFill>
                          <a:effectLst/>
                          <a:latin typeface="+mj-lt"/>
                        </a:rPr>
                        <a:t>Architecture Project.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Research.</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Photoshoot.</a:t>
                      </a:r>
                      <a:r>
                        <a:rPr lang="en-GB" sz="800" kern="1200" baseline="0" dirty="0" smtClean="0">
                          <a:solidFill>
                            <a:schemeClr val="tx1"/>
                          </a:solidFill>
                          <a:effectLst/>
                          <a:latin typeface="+mn-lt"/>
                          <a:ea typeface="DengXian"/>
                          <a:cs typeface="Arial" panose="020B0604020202020204" pitchFamily="34" charset="0"/>
                        </a:rPr>
                        <a:t>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baseline="0" dirty="0" smtClean="0">
                          <a:solidFill>
                            <a:schemeClr val="tx1"/>
                          </a:solidFill>
                          <a:effectLst/>
                          <a:latin typeface="+mn-lt"/>
                          <a:ea typeface="DengXian"/>
                          <a:cs typeface="Arial" panose="020B0604020202020204" pitchFamily="34" charset="0"/>
                        </a:rPr>
                        <a:t>Present images</a:t>
                      </a:r>
                      <a:endParaRPr lang="en-GB" sz="800" b="0" u="none" kern="1200" dirty="0" smtClean="0">
                        <a:solidFill>
                          <a:schemeClr val="tx1"/>
                        </a:solidFill>
                        <a:effectLst/>
                        <a:latin typeface="+mn-lt"/>
                        <a:ea typeface="Cambria" panose="02040503050406030204" pitchFamily="18" charset="0"/>
                        <a:cs typeface="Times New Roman" panose="02020603050405020304" pitchFamily="18" charset="0"/>
                      </a:endParaRPr>
                    </a:p>
                    <a:p>
                      <a:pPr algn="l">
                        <a:spcBef>
                          <a:spcPts val="200"/>
                        </a:spcBef>
                        <a:spcAft>
                          <a:spcPts val="200"/>
                        </a:spcAft>
                      </a:pPr>
                      <a:endParaRPr lang="en-GB" sz="800" b="1" u="sng"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8302391"/>
                  </a:ext>
                </a:extLst>
              </a:tr>
              <a:tr h="308116">
                <a:tc rowSpan="3">
                  <a:txBody>
                    <a:bodyPr/>
                    <a:lstStyle/>
                    <a:p>
                      <a:pPr marL="71755" marR="71755" algn="ctr">
                        <a:spcAft>
                          <a:spcPts val="0"/>
                        </a:spcAft>
                      </a:pPr>
                      <a:r>
                        <a:rPr lang="en-US" sz="800">
                          <a:solidFill>
                            <a:schemeClr val="tx1"/>
                          </a:solidFill>
                          <a:effectLst/>
                        </a:rPr>
                        <a:t>Cycle 3</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700">
                          <a:solidFill>
                            <a:schemeClr val="tx1"/>
                          </a:solidFill>
                          <a:effectLst/>
                        </a:rPr>
                        <a:t>W/C 15/04</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700">
                          <a:solidFill>
                            <a:schemeClr val="tx1"/>
                          </a:solidFill>
                          <a:effectLst/>
                        </a:rPr>
                        <a:t>W/C 22/04</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700">
                          <a:solidFill>
                            <a:schemeClr val="tx1"/>
                          </a:solidFill>
                          <a:effectLst/>
                        </a:rPr>
                        <a:t>W/C 29/04</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700">
                          <a:solidFill>
                            <a:schemeClr val="tx1"/>
                          </a:solidFill>
                          <a:effectLst/>
                        </a:rPr>
                        <a:t>W/C 06/05</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700">
                          <a:solidFill>
                            <a:schemeClr val="tx1"/>
                          </a:solidFill>
                          <a:effectLst/>
                        </a:rPr>
                        <a:t>W/C 13/05</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700" dirty="0">
                          <a:solidFill>
                            <a:schemeClr val="tx1"/>
                          </a:solidFill>
                          <a:effectLst/>
                        </a:rPr>
                        <a:t>W/C 20/05</a:t>
                      </a:r>
                      <a:endParaRPr lang="en-GB" sz="1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700">
                          <a:solidFill>
                            <a:schemeClr val="tx1"/>
                          </a:solidFill>
                          <a:effectLst/>
                        </a:rPr>
                        <a:t>W/C 03/06</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700">
                          <a:solidFill>
                            <a:schemeClr val="tx1"/>
                          </a:solidFill>
                          <a:effectLst/>
                        </a:rPr>
                        <a:t>WC 10/06</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700">
                          <a:solidFill>
                            <a:schemeClr val="tx1"/>
                          </a:solidFill>
                          <a:effectLst/>
                        </a:rPr>
                        <a:t>W/C 17/06</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700">
                          <a:solidFill>
                            <a:schemeClr val="tx1"/>
                          </a:solidFill>
                          <a:effectLst/>
                        </a:rPr>
                        <a:t>W/C 24/06</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700">
                          <a:solidFill>
                            <a:schemeClr val="tx1"/>
                          </a:solidFill>
                          <a:effectLst/>
                        </a:rPr>
                        <a:t>W/C 01/07</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700">
                          <a:solidFill>
                            <a:schemeClr val="tx1"/>
                          </a:solidFill>
                          <a:effectLst/>
                        </a:rPr>
                        <a:t>W/C 08/07</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700">
                          <a:solidFill>
                            <a:schemeClr val="tx1"/>
                          </a:solidFill>
                          <a:effectLst/>
                        </a:rPr>
                        <a:t>W/C 15/07</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4545282"/>
                  </a:ext>
                </a:extLst>
              </a:tr>
              <a:tr h="408311">
                <a:tc vMerge="1">
                  <a:txBody>
                    <a:bodyPr/>
                    <a:lstStyle/>
                    <a:p>
                      <a:endParaRPr lang="en-GB"/>
                    </a:p>
                  </a:txBody>
                  <a:tcPr/>
                </a:tc>
                <a:tc>
                  <a:txBody>
                    <a:bodyPr/>
                    <a:lstStyle/>
                    <a:p>
                      <a:pPr algn="l">
                        <a:spcBef>
                          <a:spcPts val="200"/>
                        </a:spcBef>
                        <a:spcAft>
                          <a:spcPts val="200"/>
                        </a:spcAft>
                      </a:pPr>
                      <a:r>
                        <a:rPr lang="en-US" sz="600">
                          <a:solidFill>
                            <a:schemeClr val="tx1"/>
                          </a:solidFill>
                          <a:effectLst/>
                        </a:rPr>
                        <a:t> </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s-ES" sz="600">
                          <a:solidFill>
                            <a:schemeClr val="tx1"/>
                          </a:solidFill>
                          <a:effectLst/>
                        </a:rPr>
                        <a:t> </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s-ES" sz="600">
                          <a:solidFill>
                            <a:schemeClr val="tx1"/>
                          </a:solidFill>
                          <a:effectLst/>
                        </a:rPr>
                        <a:t> </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600">
                          <a:solidFill>
                            <a:schemeClr val="tx1"/>
                          </a:solidFill>
                          <a:effectLst/>
                        </a:rPr>
                        <a:t>May bank holiday 06/05</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600">
                          <a:solidFill>
                            <a:schemeClr val="tx1"/>
                          </a:solidFill>
                          <a:effectLst/>
                        </a:rPr>
                        <a:t> </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600">
                          <a:solidFill>
                            <a:schemeClr val="tx1"/>
                          </a:solidFill>
                          <a:effectLst/>
                        </a:rPr>
                        <a:t> </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600" dirty="0">
                          <a:solidFill>
                            <a:schemeClr val="tx1"/>
                          </a:solidFill>
                          <a:effectLst/>
                        </a:rPr>
                        <a:t> </a:t>
                      </a:r>
                      <a:endParaRPr lang="en-GB" sz="1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600">
                          <a:solidFill>
                            <a:schemeClr val="tx1"/>
                          </a:solidFill>
                          <a:effectLst/>
                        </a:rPr>
                        <a:t> </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200"/>
                        </a:spcBef>
                        <a:spcAft>
                          <a:spcPts val="200"/>
                        </a:spcAft>
                      </a:pPr>
                      <a:r>
                        <a:rPr lang="en-US" sz="600" dirty="0">
                          <a:solidFill>
                            <a:schemeClr val="tx1"/>
                          </a:solidFill>
                          <a:effectLst/>
                        </a:rPr>
                        <a:t> </a:t>
                      </a:r>
                      <a:endParaRPr lang="en-GB" sz="1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200"/>
                        </a:spcBef>
                        <a:spcAft>
                          <a:spcPts val="200"/>
                        </a:spcAft>
                      </a:pPr>
                      <a:r>
                        <a:rPr lang="en-US" sz="600">
                          <a:solidFill>
                            <a:schemeClr val="tx1"/>
                          </a:solidFill>
                          <a:effectLst/>
                        </a:rPr>
                        <a:t> </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600">
                          <a:solidFill>
                            <a:schemeClr val="tx1"/>
                          </a:solidFill>
                          <a:effectLst/>
                        </a:rPr>
                        <a:t>Data day 19/07</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600">
                          <a:solidFill>
                            <a:schemeClr val="tx1"/>
                          </a:solidFill>
                          <a:effectLst/>
                        </a:rPr>
                        <a:t> </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600">
                          <a:solidFill>
                            <a:schemeClr val="tx1"/>
                          </a:solidFill>
                          <a:effectLst/>
                        </a:rPr>
                        <a:t> </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502139"/>
                  </a:ext>
                </a:extLst>
              </a:tr>
              <a:tr h="1204591">
                <a:tc vMerge="1">
                  <a:txBody>
                    <a:bodyPr/>
                    <a:lstStyle/>
                    <a:p>
                      <a:endParaRPr lang="en-GB"/>
                    </a:p>
                  </a:txBody>
                  <a:tcPr/>
                </a:tc>
                <a:tc>
                  <a:txBody>
                    <a:bodyPr/>
                    <a:lstStyle/>
                    <a:p>
                      <a:pPr algn="l">
                        <a:spcBef>
                          <a:spcPts val="200"/>
                        </a:spcBef>
                        <a:spcAft>
                          <a:spcPts val="200"/>
                        </a:spcAft>
                      </a:pPr>
                      <a:r>
                        <a:rPr lang="en-GB" sz="800" b="1" u="sng" kern="1200" dirty="0" smtClean="0">
                          <a:solidFill>
                            <a:schemeClr val="tx1"/>
                          </a:solidFill>
                          <a:effectLst/>
                          <a:latin typeface="+mj-lt"/>
                          <a:ea typeface="+mn-ea"/>
                          <a:cs typeface="+mn-cs"/>
                        </a:rPr>
                        <a:t>Architecture Project.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j-lt"/>
                          <a:ea typeface="DengXian"/>
                          <a:cs typeface="Arial" panose="020B0604020202020204" pitchFamily="34" charset="0"/>
                        </a:rPr>
                        <a:t>Research.</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j-lt"/>
                          <a:ea typeface="DengXian"/>
                          <a:cs typeface="Arial" panose="020B0604020202020204" pitchFamily="34" charset="0"/>
                        </a:rPr>
                        <a:t>Photoshoot.</a:t>
                      </a:r>
                      <a:r>
                        <a:rPr lang="en-GB" sz="800" kern="1200" baseline="0" dirty="0" smtClean="0">
                          <a:solidFill>
                            <a:schemeClr val="tx1"/>
                          </a:solidFill>
                          <a:effectLst/>
                          <a:latin typeface="+mj-lt"/>
                          <a:ea typeface="DengXian"/>
                          <a:cs typeface="Arial" panose="020B0604020202020204" pitchFamily="34" charset="0"/>
                        </a:rPr>
                        <a:t>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baseline="0" dirty="0" smtClean="0">
                          <a:solidFill>
                            <a:schemeClr val="tx1"/>
                          </a:solidFill>
                          <a:effectLst/>
                          <a:latin typeface="+mj-lt"/>
                          <a:ea typeface="DengXian"/>
                          <a:cs typeface="Arial" panose="020B0604020202020204" pitchFamily="34" charset="0"/>
                        </a:rPr>
                        <a:t>Present images</a:t>
                      </a:r>
                      <a:endParaRPr lang="en-GB" sz="800" b="0" u="none" kern="1200" dirty="0" smtClean="0">
                        <a:solidFill>
                          <a:schemeClr val="tx1"/>
                        </a:solidFill>
                        <a:effectLst/>
                        <a:latin typeface="+mj-lt"/>
                        <a:ea typeface="Cambria" panose="02040503050406030204" pitchFamily="18" charset="0"/>
                        <a:cs typeface="Times New Roman" panose="02020603050405020304" pitchFamily="18" charset="0"/>
                      </a:endParaRPr>
                    </a:p>
                    <a:p>
                      <a:pPr algn="l">
                        <a:spcBef>
                          <a:spcPts val="200"/>
                        </a:spcBef>
                        <a:spcAft>
                          <a:spcPts val="200"/>
                        </a:spcAft>
                      </a:pPr>
                      <a:endParaRPr lang="en-GB" sz="800"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GB" sz="800" b="1" u="sng" kern="1200" dirty="0" smtClean="0">
                          <a:solidFill>
                            <a:schemeClr val="tx1"/>
                          </a:solidFill>
                          <a:effectLst/>
                          <a:latin typeface="+mn-lt"/>
                          <a:ea typeface="+mn-ea"/>
                          <a:cs typeface="+mn-cs"/>
                        </a:rPr>
                        <a:t>Architecture Project.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Research.</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Photoshoot.</a:t>
                      </a:r>
                      <a:r>
                        <a:rPr lang="en-GB" sz="800" kern="1200" baseline="0" dirty="0" smtClean="0">
                          <a:solidFill>
                            <a:schemeClr val="tx1"/>
                          </a:solidFill>
                          <a:effectLst/>
                          <a:latin typeface="+mn-lt"/>
                          <a:ea typeface="DengXian"/>
                          <a:cs typeface="Arial" panose="020B0604020202020204" pitchFamily="34" charset="0"/>
                        </a:rPr>
                        <a:t>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baseline="0" dirty="0" smtClean="0">
                          <a:solidFill>
                            <a:schemeClr val="tx1"/>
                          </a:solidFill>
                          <a:effectLst/>
                          <a:latin typeface="+mn-lt"/>
                          <a:ea typeface="DengXian"/>
                          <a:cs typeface="Arial" panose="020B0604020202020204" pitchFamily="34" charset="0"/>
                        </a:rPr>
                        <a:t>Present images</a:t>
                      </a:r>
                      <a:endParaRPr lang="en-GB" sz="800" b="0" u="none" kern="1200" dirty="0" smtClean="0">
                        <a:solidFill>
                          <a:schemeClr val="tx1"/>
                        </a:solidFill>
                        <a:effectLst/>
                        <a:latin typeface="+mn-lt"/>
                        <a:ea typeface="Cambria" panose="02040503050406030204" pitchFamily="18" charset="0"/>
                        <a:cs typeface="Times New Roman" panose="02020603050405020304" pitchFamily="18" charset="0"/>
                      </a:endParaRPr>
                    </a:p>
                    <a:p>
                      <a:pPr algn="l">
                        <a:spcBef>
                          <a:spcPts val="200"/>
                        </a:spcBef>
                        <a:spcAft>
                          <a:spcPts val="200"/>
                        </a:spcAft>
                      </a:pPr>
                      <a:endParaRPr lang="en-GB" sz="800"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GB" sz="800" b="1" u="sng" kern="1200" dirty="0" smtClean="0">
                          <a:solidFill>
                            <a:schemeClr val="tx1"/>
                          </a:solidFill>
                          <a:effectLst/>
                          <a:latin typeface="+mn-lt"/>
                          <a:ea typeface="+mn-ea"/>
                          <a:cs typeface="+mn-cs"/>
                        </a:rPr>
                        <a:t>Architecture Project.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Research.</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Photoshoot.</a:t>
                      </a:r>
                      <a:r>
                        <a:rPr lang="en-GB" sz="800" kern="1200" baseline="0" dirty="0" smtClean="0">
                          <a:solidFill>
                            <a:schemeClr val="tx1"/>
                          </a:solidFill>
                          <a:effectLst/>
                          <a:latin typeface="+mn-lt"/>
                          <a:ea typeface="DengXian"/>
                          <a:cs typeface="Arial" panose="020B0604020202020204" pitchFamily="34" charset="0"/>
                        </a:rPr>
                        <a:t>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baseline="0" dirty="0" smtClean="0">
                          <a:solidFill>
                            <a:schemeClr val="tx1"/>
                          </a:solidFill>
                          <a:effectLst/>
                          <a:latin typeface="+mn-lt"/>
                          <a:ea typeface="DengXian"/>
                          <a:cs typeface="Arial" panose="020B0604020202020204" pitchFamily="34" charset="0"/>
                        </a:rPr>
                        <a:t>Present images</a:t>
                      </a:r>
                      <a:endParaRPr lang="en-GB" sz="800" b="0" u="none" kern="1200" dirty="0" smtClean="0">
                        <a:solidFill>
                          <a:schemeClr val="tx1"/>
                        </a:solidFill>
                        <a:effectLst/>
                        <a:latin typeface="+mn-lt"/>
                        <a:ea typeface="Cambria" panose="02040503050406030204" pitchFamily="18" charset="0"/>
                        <a:cs typeface="Times New Roman" panose="02020603050405020304" pitchFamily="18" charset="0"/>
                      </a:endParaRPr>
                    </a:p>
                    <a:p>
                      <a:pPr algn="l">
                        <a:spcBef>
                          <a:spcPts val="200"/>
                        </a:spcBef>
                        <a:spcAft>
                          <a:spcPts val="200"/>
                        </a:spcAft>
                      </a:pPr>
                      <a:endParaRPr lang="en-GB" sz="800"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GB" sz="800" b="1" u="sng" kern="1200" dirty="0" smtClean="0">
                          <a:solidFill>
                            <a:schemeClr val="tx1"/>
                          </a:solidFill>
                          <a:effectLst/>
                          <a:latin typeface="+mn-lt"/>
                          <a:ea typeface="+mn-ea"/>
                          <a:cs typeface="+mn-cs"/>
                        </a:rPr>
                        <a:t>Architecture Project.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Research.</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Photoshoot.</a:t>
                      </a:r>
                      <a:r>
                        <a:rPr lang="en-GB" sz="800" kern="1200" baseline="0" dirty="0" smtClean="0">
                          <a:solidFill>
                            <a:schemeClr val="tx1"/>
                          </a:solidFill>
                          <a:effectLst/>
                          <a:latin typeface="+mn-lt"/>
                          <a:ea typeface="DengXian"/>
                          <a:cs typeface="Arial" panose="020B0604020202020204" pitchFamily="34" charset="0"/>
                        </a:rPr>
                        <a:t>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baseline="0" dirty="0" smtClean="0">
                          <a:solidFill>
                            <a:schemeClr val="tx1"/>
                          </a:solidFill>
                          <a:effectLst/>
                          <a:latin typeface="+mn-lt"/>
                          <a:ea typeface="DengXian"/>
                          <a:cs typeface="Arial" panose="020B0604020202020204" pitchFamily="34" charset="0"/>
                        </a:rPr>
                        <a:t>Present images</a:t>
                      </a:r>
                      <a:endParaRPr lang="en-GB" sz="800" b="0" u="none" kern="1200" dirty="0" smtClean="0">
                        <a:solidFill>
                          <a:schemeClr val="tx1"/>
                        </a:solidFill>
                        <a:effectLst/>
                        <a:latin typeface="+mn-lt"/>
                        <a:ea typeface="Cambria" panose="02040503050406030204" pitchFamily="18" charset="0"/>
                        <a:cs typeface="Times New Roman" panose="02020603050405020304" pitchFamily="18" charset="0"/>
                      </a:endParaRPr>
                    </a:p>
                    <a:p>
                      <a:pPr algn="l">
                        <a:spcBef>
                          <a:spcPts val="200"/>
                        </a:spcBef>
                        <a:spcAft>
                          <a:spcPts val="200"/>
                        </a:spcAft>
                      </a:pPr>
                      <a:endParaRPr lang="en-GB" sz="800"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GB" sz="800" b="1" u="sng" kern="1200" dirty="0" smtClean="0">
                          <a:solidFill>
                            <a:schemeClr val="tx1"/>
                          </a:solidFill>
                          <a:effectLst/>
                          <a:latin typeface="+mn-lt"/>
                          <a:ea typeface="+mn-ea"/>
                          <a:cs typeface="+mn-cs"/>
                        </a:rPr>
                        <a:t>Architecture Project.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Research.</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Photoshoot.</a:t>
                      </a:r>
                      <a:r>
                        <a:rPr lang="en-GB" sz="800" kern="1200" baseline="0" dirty="0" smtClean="0">
                          <a:solidFill>
                            <a:schemeClr val="tx1"/>
                          </a:solidFill>
                          <a:effectLst/>
                          <a:latin typeface="+mn-lt"/>
                          <a:ea typeface="DengXian"/>
                          <a:cs typeface="Arial" panose="020B0604020202020204" pitchFamily="34" charset="0"/>
                        </a:rPr>
                        <a:t>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baseline="0" dirty="0" smtClean="0">
                          <a:solidFill>
                            <a:schemeClr val="tx1"/>
                          </a:solidFill>
                          <a:effectLst/>
                          <a:latin typeface="+mn-lt"/>
                          <a:ea typeface="DengXian"/>
                          <a:cs typeface="Arial" panose="020B0604020202020204" pitchFamily="34" charset="0"/>
                        </a:rPr>
                        <a:t>Present images</a:t>
                      </a:r>
                      <a:endParaRPr lang="en-GB" sz="800" b="0" u="none" kern="1200" dirty="0" smtClean="0">
                        <a:solidFill>
                          <a:schemeClr val="tx1"/>
                        </a:solidFill>
                        <a:effectLst/>
                        <a:latin typeface="+mn-lt"/>
                        <a:ea typeface="Cambria" panose="02040503050406030204" pitchFamily="18" charset="0"/>
                        <a:cs typeface="Times New Roman" panose="02020603050405020304" pitchFamily="18" charset="0"/>
                      </a:endParaRPr>
                    </a:p>
                    <a:p>
                      <a:pPr algn="l">
                        <a:spcBef>
                          <a:spcPts val="200"/>
                        </a:spcBef>
                        <a:spcAft>
                          <a:spcPts val="200"/>
                        </a:spcAft>
                      </a:pPr>
                      <a:endParaRPr lang="en-GB" sz="800"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GB" sz="800" b="1" u="sng" kern="1200" dirty="0" smtClean="0">
                          <a:solidFill>
                            <a:schemeClr val="tx1"/>
                          </a:solidFill>
                          <a:effectLst/>
                          <a:latin typeface="+mn-lt"/>
                          <a:ea typeface="+mn-ea"/>
                          <a:cs typeface="+mn-cs"/>
                        </a:rPr>
                        <a:t>Architecture Project.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Research.</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Photoshoot.</a:t>
                      </a:r>
                      <a:r>
                        <a:rPr lang="en-GB" sz="800" kern="1200" baseline="0" dirty="0" smtClean="0">
                          <a:solidFill>
                            <a:schemeClr val="tx1"/>
                          </a:solidFill>
                          <a:effectLst/>
                          <a:latin typeface="+mn-lt"/>
                          <a:ea typeface="DengXian"/>
                          <a:cs typeface="Arial" panose="020B0604020202020204" pitchFamily="34" charset="0"/>
                        </a:rPr>
                        <a:t>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baseline="0" dirty="0" smtClean="0">
                          <a:solidFill>
                            <a:schemeClr val="tx1"/>
                          </a:solidFill>
                          <a:effectLst/>
                          <a:latin typeface="+mn-lt"/>
                          <a:ea typeface="DengXian"/>
                          <a:cs typeface="Arial" panose="020B0604020202020204" pitchFamily="34" charset="0"/>
                        </a:rPr>
                        <a:t>Present images</a:t>
                      </a:r>
                      <a:endParaRPr lang="en-GB" sz="800" b="0" u="none" kern="1200" dirty="0" smtClean="0">
                        <a:solidFill>
                          <a:schemeClr val="tx1"/>
                        </a:solidFill>
                        <a:effectLst/>
                        <a:latin typeface="+mn-lt"/>
                        <a:ea typeface="Cambria" panose="02040503050406030204" pitchFamily="18" charset="0"/>
                        <a:cs typeface="Times New Roman" panose="02020603050405020304" pitchFamily="18" charset="0"/>
                      </a:endParaRPr>
                    </a:p>
                    <a:p>
                      <a:pPr algn="l">
                        <a:spcBef>
                          <a:spcPts val="200"/>
                        </a:spcBef>
                        <a:spcAft>
                          <a:spcPts val="200"/>
                        </a:spcAft>
                      </a:pPr>
                      <a:endParaRPr lang="en-GB" sz="800"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GB" sz="800" b="1" u="sng" kern="1200" dirty="0" smtClean="0">
                          <a:solidFill>
                            <a:schemeClr val="tx1"/>
                          </a:solidFill>
                          <a:effectLst/>
                          <a:latin typeface="+mn-lt"/>
                          <a:ea typeface="+mn-ea"/>
                          <a:cs typeface="+mn-cs"/>
                        </a:rPr>
                        <a:t>Architecture Project.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Research.</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Photoshoot.</a:t>
                      </a:r>
                      <a:r>
                        <a:rPr lang="en-GB" sz="800" kern="1200" baseline="0" dirty="0" smtClean="0">
                          <a:solidFill>
                            <a:schemeClr val="tx1"/>
                          </a:solidFill>
                          <a:effectLst/>
                          <a:latin typeface="+mn-lt"/>
                          <a:ea typeface="DengXian"/>
                          <a:cs typeface="Arial" panose="020B0604020202020204" pitchFamily="34" charset="0"/>
                        </a:rPr>
                        <a:t>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baseline="0" dirty="0" smtClean="0">
                          <a:solidFill>
                            <a:schemeClr val="tx1"/>
                          </a:solidFill>
                          <a:effectLst/>
                          <a:latin typeface="+mn-lt"/>
                          <a:ea typeface="DengXian"/>
                          <a:cs typeface="Arial" panose="020B0604020202020204" pitchFamily="34" charset="0"/>
                        </a:rPr>
                        <a:t>Present images</a:t>
                      </a:r>
                      <a:endParaRPr lang="en-GB" sz="800" b="0" u="none" kern="1200" dirty="0" smtClean="0">
                        <a:solidFill>
                          <a:schemeClr val="tx1"/>
                        </a:solidFill>
                        <a:effectLst/>
                        <a:latin typeface="+mn-lt"/>
                        <a:ea typeface="Cambria" panose="02040503050406030204" pitchFamily="18" charset="0"/>
                        <a:cs typeface="Times New Roman" panose="02020603050405020304" pitchFamily="18" charset="0"/>
                      </a:endParaRPr>
                    </a:p>
                    <a:p>
                      <a:pPr algn="l">
                        <a:spcBef>
                          <a:spcPts val="200"/>
                        </a:spcBef>
                        <a:spcAft>
                          <a:spcPts val="200"/>
                        </a:spcAft>
                      </a:pPr>
                      <a:endParaRPr lang="en-GB" sz="800"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GB" sz="800" b="1" u="sng" kern="1200" dirty="0" smtClean="0">
                          <a:solidFill>
                            <a:schemeClr val="tx1"/>
                          </a:solidFill>
                          <a:effectLst/>
                          <a:latin typeface="+mn-lt"/>
                          <a:ea typeface="+mn-ea"/>
                          <a:cs typeface="+mn-cs"/>
                        </a:rPr>
                        <a:t>Architecture Project.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Research.</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Photoshoot.</a:t>
                      </a:r>
                      <a:r>
                        <a:rPr lang="en-GB" sz="800" kern="1200" baseline="0" dirty="0" smtClean="0">
                          <a:solidFill>
                            <a:schemeClr val="tx1"/>
                          </a:solidFill>
                          <a:effectLst/>
                          <a:latin typeface="+mn-lt"/>
                          <a:ea typeface="DengXian"/>
                          <a:cs typeface="Arial" panose="020B0604020202020204" pitchFamily="34" charset="0"/>
                        </a:rPr>
                        <a:t>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baseline="0" dirty="0" smtClean="0">
                          <a:solidFill>
                            <a:schemeClr val="tx1"/>
                          </a:solidFill>
                          <a:effectLst/>
                          <a:latin typeface="+mn-lt"/>
                          <a:ea typeface="DengXian"/>
                          <a:cs typeface="Arial" panose="020B0604020202020204" pitchFamily="34" charset="0"/>
                        </a:rPr>
                        <a:t>Present images</a:t>
                      </a:r>
                      <a:endParaRPr lang="en-GB" sz="800" b="0" u="none" kern="1200" dirty="0" smtClean="0">
                        <a:solidFill>
                          <a:schemeClr val="tx1"/>
                        </a:solidFill>
                        <a:effectLst/>
                        <a:latin typeface="+mn-lt"/>
                        <a:ea typeface="Cambria" panose="02040503050406030204" pitchFamily="18" charset="0"/>
                        <a:cs typeface="Times New Roman" panose="02020603050405020304" pitchFamily="18" charset="0"/>
                      </a:endParaRPr>
                    </a:p>
                    <a:p>
                      <a:pPr algn="l">
                        <a:spcBef>
                          <a:spcPts val="200"/>
                        </a:spcBef>
                        <a:spcAft>
                          <a:spcPts val="200"/>
                        </a:spcAft>
                      </a:pPr>
                      <a:endParaRPr lang="en-GB" sz="800"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GB" sz="800" b="1" u="sng" kern="1200" dirty="0" smtClean="0">
                          <a:solidFill>
                            <a:schemeClr val="tx1"/>
                          </a:solidFill>
                          <a:effectLst/>
                          <a:latin typeface="+mn-lt"/>
                          <a:ea typeface="+mn-ea"/>
                          <a:cs typeface="+mn-cs"/>
                        </a:rPr>
                        <a:t>Architecture Project.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Research.</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Photoshoot.</a:t>
                      </a:r>
                      <a:r>
                        <a:rPr lang="en-GB" sz="800" kern="1200" baseline="0" dirty="0" smtClean="0">
                          <a:solidFill>
                            <a:schemeClr val="tx1"/>
                          </a:solidFill>
                          <a:effectLst/>
                          <a:latin typeface="+mn-lt"/>
                          <a:ea typeface="DengXian"/>
                          <a:cs typeface="Arial" panose="020B0604020202020204" pitchFamily="34" charset="0"/>
                        </a:rPr>
                        <a:t>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baseline="0" dirty="0" smtClean="0">
                          <a:solidFill>
                            <a:schemeClr val="tx1"/>
                          </a:solidFill>
                          <a:effectLst/>
                          <a:latin typeface="+mn-lt"/>
                          <a:ea typeface="DengXian"/>
                          <a:cs typeface="Arial" panose="020B0604020202020204" pitchFamily="34" charset="0"/>
                        </a:rPr>
                        <a:t>Present images</a:t>
                      </a:r>
                      <a:endParaRPr lang="en-GB" sz="800" b="0" u="none" kern="1200" dirty="0" smtClean="0">
                        <a:solidFill>
                          <a:schemeClr val="tx1"/>
                        </a:solidFill>
                        <a:effectLst/>
                        <a:latin typeface="+mn-lt"/>
                        <a:ea typeface="Cambria" panose="02040503050406030204" pitchFamily="18" charset="0"/>
                        <a:cs typeface="Times New Roman" panose="02020603050405020304" pitchFamily="18" charset="0"/>
                      </a:endParaRPr>
                    </a:p>
                    <a:p>
                      <a:pPr algn="l">
                        <a:spcBef>
                          <a:spcPts val="200"/>
                        </a:spcBef>
                        <a:spcAft>
                          <a:spcPts val="200"/>
                        </a:spcAft>
                      </a:pPr>
                      <a:endParaRPr lang="en-GB" sz="800"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GB" sz="800" b="1" u="sng" kern="1200" dirty="0" smtClean="0">
                          <a:solidFill>
                            <a:schemeClr val="tx1"/>
                          </a:solidFill>
                          <a:effectLst/>
                          <a:latin typeface="+mn-lt"/>
                          <a:ea typeface="+mn-ea"/>
                          <a:cs typeface="+mn-cs"/>
                        </a:rPr>
                        <a:t>Architecture Project.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Research.</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Photoshoot.</a:t>
                      </a:r>
                      <a:r>
                        <a:rPr lang="en-GB" sz="800" kern="1200" baseline="0" dirty="0" smtClean="0">
                          <a:solidFill>
                            <a:schemeClr val="tx1"/>
                          </a:solidFill>
                          <a:effectLst/>
                          <a:latin typeface="+mn-lt"/>
                          <a:ea typeface="DengXian"/>
                          <a:cs typeface="Arial" panose="020B0604020202020204" pitchFamily="34" charset="0"/>
                        </a:rPr>
                        <a:t>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baseline="0" dirty="0" smtClean="0">
                          <a:solidFill>
                            <a:schemeClr val="tx1"/>
                          </a:solidFill>
                          <a:effectLst/>
                          <a:latin typeface="+mn-lt"/>
                          <a:ea typeface="DengXian"/>
                          <a:cs typeface="Arial" panose="020B0604020202020204" pitchFamily="34" charset="0"/>
                        </a:rPr>
                        <a:t>Present images</a:t>
                      </a:r>
                      <a:endParaRPr lang="en-GB" sz="800" b="0" u="none" kern="1200" dirty="0" smtClean="0">
                        <a:solidFill>
                          <a:schemeClr val="tx1"/>
                        </a:solidFill>
                        <a:effectLst/>
                        <a:latin typeface="+mn-lt"/>
                        <a:ea typeface="Cambria" panose="02040503050406030204" pitchFamily="18" charset="0"/>
                        <a:cs typeface="Times New Roman" panose="02020603050405020304" pitchFamily="18" charset="0"/>
                      </a:endParaRPr>
                    </a:p>
                    <a:p>
                      <a:pPr algn="l">
                        <a:spcBef>
                          <a:spcPts val="200"/>
                        </a:spcBef>
                        <a:spcAft>
                          <a:spcPts val="200"/>
                        </a:spcAft>
                      </a:pPr>
                      <a:endParaRPr lang="en-GB" sz="800"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GB" sz="800" b="1" u="sng" kern="1200" dirty="0" smtClean="0">
                          <a:solidFill>
                            <a:schemeClr val="tx1"/>
                          </a:solidFill>
                          <a:effectLst/>
                          <a:latin typeface="+mn-lt"/>
                          <a:ea typeface="+mn-ea"/>
                          <a:cs typeface="+mn-cs"/>
                        </a:rPr>
                        <a:t>Architecture Project.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Research.</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Photoshoot.</a:t>
                      </a:r>
                      <a:r>
                        <a:rPr lang="en-GB" sz="800" kern="1200" baseline="0" dirty="0" smtClean="0">
                          <a:solidFill>
                            <a:schemeClr val="tx1"/>
                          </a:solidFill>
                          <a:effectLst/>
                          <a:latin typeface="+mn-lt"/>
                          <a:ea typeface="DengXian"/>
                          <a:cs typeface="Arial" panose="020B0604020202020204" pitchFamily="34" charset="0"/>
                        </a:rPr>
                        <a:t>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baseline="0" dirty="0" smtClean="0">
                          <a:solidFill>
                            <a:schemeClr val="tx1"/>
                          </a:solidFill>
                          <a:effectLst/>
                          <a:latin typeface="+mn-lt"/>
                          <a:ea typeface="DengXian"/>
                          <a:cs typeface="Arial" panose="020B0604020202020204" pitchFamily="34" charset="0"/>
                        </a:rPr>
                        <a:t>Present images</a:t>
                      </a:r>
                      <a:endParaRPr lang="en-GB" sz="800" b="0" u="none" kern="1200" dirty="0" smtClean="0">
                        <a:solidFill>
                          <a:schemeClr val="tx1"/>
                        </a:solidFill>
                        <a:effectLst/>
                        <a:latin typeface="+mn-lt"/>
                        <a:ea typeface="Cambria" panose="02040503050406030204" pitchFamily="18" charset="0"/>
                        <a:cs typeface="Times New Roman" panose="02020603050405020304" pitchFamily="18" charset="0"/>
                      </a:endParaRPr>
                    </a:p>
                    <a:p>
                      <a:pPr algn="l">
                        <a:spcBef>
                          <a:spcPts val="200"/>
                        </a:spcBef>
                        <a:spcAft>
                          <a:spcPts val="200"/>
                        </a:spcAft>
                      </a:pPr>
                      <a:endParaRPr lang="en-GB" sz="800"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GB" sz="800" b="1" u="sng" kern="1200" dirty="0" smtClean="0">
                          <a:solidFill>
                            <a:schemeClr val="tx1"/>
                          </a:solidFill>
                          <a:effectLst/>
                          <a:latin typeface="+mn-lt"/>
                          <a:ea typeface="+mn-ea"/>
                          <a:cs typeface="+mn-cs"/>
                        </a:rPr>
                        <a:t>Architecture Project.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Research.</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Photoshoot.</a:t>
                      </a:r>
                      <a:r>
                        <a:rPr lang="en-GB" sz="800" kern="1200" baseline="0" dirty="0" smtClean="0">
                          <a:solidFill>
                            <a:schemeClr val="tx1"/>
                          </a:solidFill>
                          <a:effectLst/>
                          <a:latin typeface="+mn-lt"/>
                          <a:ea typeface="DengXian"/>
                          <a:cs typeface="Arial" panose="020B0604020202020204" pitchFamily="34" charset="0"/>
                        </a:rPr>
                        <a:t>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baseline="0" dirty="0" smtClean="0">
                          <a:solidFill>
                            <a:schemeClr val="tx1"/>
                          </a:solidFill>
                          <a:effectLst/>
                          <a:latin typeface="+mn-lt"/>
                          <a:ea typeface="DengXian"/>
                          <a:cs typeface="Arial" panose="020B0604020202020204" pitchFamily="34" charset="0"/>
                        </a:rPr>
                        <a:t>Present images</a:t>
                      </a:r>
                      <a:endParaRPr lang="en-GB" sz="800" b="0" u="none" kern="1200" dirty="0" smtClean="0">
                        <a:solidFill>
                          <a:schemeClr val="tx1"/>
                        </a:solidFill>
                        <a:effectLst/>
                        <a:latin typeface="+mn-lt"/>
                        <a:ea typeface="Cambria" panose="02040503050406030204" pitchFamily="18" charset="0"/>
                        <a:cs typeface="Times New Roman" panose="02020603050405020304" pitchFamily="18" charset="0"/>
                      </a:endParaRPr>
                    </a:p>
                    <a:p>
                      <a:pPr algn="l">
                        <a:spcBef>
                          <a:spcPts val="200"/>
                        </a:spcBef>
                        <a:spcAft>
                          <a:spcPts val="200"/>
                        </a:spcAft>
                      </a:pPr>
                      <a:endParaRPr lang="en-GB" sz="800"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GB" sz="800" b="1" u="sng" kern="1200" dirty="0" smtClean="0">
                          <a:solidFill>
                            <a:schemeClr val="tx1"/>
                          </a:solidFill>
                          <a:effectLst/>
                          <a:latin typeface="+mn-lt"/>
                          <a:ea typeface="+mn-ea"/>
                          <a:cs typeface="+mn-cs"/>
                        </a:rPr>
                        <a:t>Architecture Project.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Research.</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Photoshoot.</a:t>
                      </a:r>
                      <a:r>
                        <a:rPr lang="en-GB" sz="800" kern="1200" baseline="0" dirty="0" smtClean="0">
                          <a:solidFill>
                            <a:schemeClr val="tx1"/>
                          </a:solidFill>
                          <a:effectLst/>
                          <a:latin typeface="+mn-lt"/>
                          <a:ea typeface="DengXian"/>
                          <a:cs typeface="Arial" panose="020B0604020202020204" pitchFamily="34" charset="0"/>
                        </a:rPr>
                        <a:t>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baseline="0" dirty="0" smtClean="0">
                          <a:solidFill>
                            <a:schemeClr val="tx1"/>
                          </a:solidFill>
                          <a:effectLst/>
                          <a:latin typeface="+mn-lt"/>
                          <a:ea typeface="DengXian"/>
                          <a:cs typeface="Arial" panose="020B0604020202020204" pitchFamily="34" charset="0"/>
                        </a:rPr>
                        <a:t>Present images</a:t>
                      </a:r>
                      <a:endParaRPr lang="en-GB" sz="800" b="0" u="none" kern="1200" dirty="0" smtClean="0">
                        <a:solidFill>
                          <a:schemeClr val="tx1"/>
                        </a:solidFill>
                        <a:effectLst/>
                        <a:latin typeface="+mn-lt"/>
                        <a:ea typeface="Cambria" panose="02040503050406030204" pitchFamily="18" charset="0"/>
                        <a:cs typeface="Times New Roman" panose="02020603050405020304" pitchFamily="18" charset="0"/>
                      </a:endParaRPr>
                    </a:p>
                    <a:p>
                      <a:pPr algn="l">
                        <a:spcBef>
                          <a:spcPts val="200"/>
                        </a:spcBef>
                        <a:spcAft>
                          <a:spcPts val="200"/>
                        </a:spcAft>
                      </a:pPr>
                      <a:endParaRPr lang="en-GB" sz="800"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602575"/>
                  </a:ext>
                </a:extLst>
              </a:tr>
            </a:tbl>
          </a:graphicData>
        </a:graphic>
      </p:graphicFrame>
      <p:cxnSp>
        <p:nvCxnSpPr>
          <p:cNvPr id="9" name="Straight Connector 8"/>
          <p:cNvCxnSpPr/>
          <p:nvPr/>
        </p:nvCxnSpPr>
        <p:spPr>
          <a:xfrm>
            <a:off x="7856753" y="402164"/>
            <a:ext cx="16625" cy="2241456"/>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418046" y="2659562"/>
            <a:ext cx="13854" cy="206987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026687" y="2659562"/>
            <a:ext cx="13854" cy="206987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219825" y="4691178"/>
            <a:ext cx="174" cy="1979644"/>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176764" y="2659562"/>
            <a:ext cx="13854" cy="206987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42875" y="-11876"/>
            <a:ext cx="2079475" cy="461665"/>
          </a:xfrm>
          <a:prstGeom prst="rect">
            <a:avLst/>
          </a:prstGeom>
          <a:noFill/>
        </p:spPr>
        <p:txBody>
          <a:bodyPr wrap="square" rtlCol="0">
            <a:spAutoFit/>
          </a:bodyPr>
          <a:lstStyle/>
          <a:p>
            <a:r>
              <a:rPr lang="en-GB" sz="2400" spc="600" dirty="0" smtClean="0"/>
              <a:t>Year Ten </a:t>
            </a:r>
            <a:endParaRPr lang="en-GB" sz="2400" spc="600" dirty="0"/>
          </a:p>
        </p:txBody>
      </p:sp>
    </p:spTree>
    <p:extLst>
      <p:ext uri="{BB962C8B-B14F-4D97-AF65-F5344CB8AC3E}">
        <p14:creationId xmlns:p14="http://schemas.microsoft.com/office/powerpoint/2010/main" val="2273189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407814454"/>
              </p:ext>
            </p:extLst>
          </p:nvPr>
        </p:nvGraphicFramePr>
        <p:xfrm>
          <a:off x="190500" y="402164"/>
          <a:ext cx="11808021" cy="6220202"/>
        </p:xfrm>
        <a:graphic>
          <a:graphicData uri="http://schemas.openxmlformats.org/drawingml/2006/table">
            <a:tbl>
              <a:tblPr firstRow="1" firstCol="1" bandRow="1" bandCol="1">
                <a:tableStyleId>{5C22544A-7EE6-4342-B048-85BDC9FD1C3A}</a:tableStyleId>
              </a:tblPr>
              <a:tblGrid>
                <a:gridCol w="270497">
                  <a:extLst>
                    <a:ext uri="{9D8B030D-6E8A-4147-A177-3AD203B41FA5}">
                      <a16:colId xmlns:a16="http://schemas.microsoft.com/office/drawing/2014/main" val="1911591944"/>
                    </a:ext>
                  </a:extLst>
                </a:gridCol>
                <a:gridCol w="958228">
                  <a:extLst>
                    <a:ext uri="{9D8B030D-6E8A-4147-A177-3AD203B41FA5}">
                      <a16:colId xmlns:a16="http://schemas.microsoft.com/office/drawing/2014/main" val="454966858"/>
                    </a:ext>
                  </a:extLst>
                </a:gridCol>
                <a:gridCol w="1000125">
                  <a:extLst>
                    <a:ext uri="{9D8B030D-6E8A-4147-A177-3AD203B41FA5}">
                      <a16:colId xmlns:a16="http://schemas.microsoft.com/office/drawing/2014/main" val="3069263338"/>
                    </a:ext>
                  </a:extLst>
                </a:gridCol>
                <a:gridCol w="990600">
                  <a:extLst>
                    <a:ext uri="{9D8B030D-6E8A-4147-A177-3AD203B41FA5}">
                      <a16:colId xmlns:a16="http://schemas.microsoft.com/office/drawing/2014/main" val="421663025"/>
                    </a:ext>
                  </a:extLst>
                </a:gridCol>
                <a:gridCol w="962025">
                  <a:extLst>
                    <a:ext uri="{9D8B030D-6E8A-4147-A177-3AD203B41FA5}">
                      <a16:colId xmlns:a16="http://schemas.microsoft.com/office/drawing/2014/main" val="2157291291"/>
                    </a:ext>
                  </a:extLst>
                </a:gridCol>
                <a:gridCol w="962574">
                  <a:extLst>
                    <a:ext uri="{9D8B030D-6E8A-4147-A177-3AD203B41FA5}">
                      <a16:colId xmlns:a16="http://schemas.microsoft.com/office/drawing/2014/main" val="3544910017"/>
                    </a:ext>
                  </a:extLst>
                </a:gridCol>
                <a:gridCol w="878485">
                  <a:extLst>
                    <a:ext uri="{9D8B030D-6E8A-4147-A177-3AD203B41FA5}">
                      <a16:colId xmlns:a16="http://schemas.microsoft.com/office/drawing/2014/main" val="447466396"/>
                    </a:ext>
                  </a:extLst>
                </a:gridCol>
                <a:gridCol w="825369">
                  <a:extLst>
                    <a:ext uri="{9D8B030D-6E8A-4147-A177-3AD203B41FA5}">
                      <a16:colId xmlns:a16="http://schemas.microsoft.com/office/drawing/2014/main" val="3657147849"/>
                    </a:ext>
                  </a:extLst>
                </a:gridCol>
                <a:gridCol w="826088">
                  <a:extLst>
                    <a:ext uri="{9D8B030D-6E8A-4147-A177-3AD203B41FA5}">
                      <a16:colId xmlns:a16="http://schemas.microsoft.com/office/drawing/2014/main" val="788640390"/>
                    </a:ext>
                  </a:extLst>
                </a:gridCol>
                <a:gridCol w="826088">
                  <a:extLst>
                    <a:ext uri="{9D8B030D-6E8A-4147-A177-3AD203B41FA5}">
                      <a16:colId xmlns:a16="http://schemas.microsoft.com/office/drawing/2014/main" val="3190720081"/>
                    </a:ext>
                  </a:extLst>
                </a:gridCol>
                <a:gridCol w="826088">
                  <a:extLst>
                    <a:ext uri="{9D8B030D-6E8A-4147-A177-3AD203B41FA5}">
                      <a16:colId xmlns:a16="http://schemas.microsoft.com/office/drawing/2014/main" val="2791839346"/>
                    </a:ext>
                  </a:extLst>
                </a:gridCol>
                <a:gridCol w="826088">
                  <a:extLst>
                    <a:ext uri="{9D8B030D-6E8A-4147-A177-3AD203B41FA5}">
                      <a16:colId xmlns:a16="http://schemas.microsoft.com/office/drawing/2014/main" val="4251864326"/>
                    </a:ext>
                  </a:extLst>
                </a:gridCol>
                <a:gridCol w="826088">
                  <a:extLst>
                    <a:ext uri="{9D8B030D-6E8A-4147-A177-3AD203B41FA5}">
                      <a16:colId xmlns:a16="http://schemas.microsoft.com/office/drawing/2014/main" val="2876439263"/>
                    </a:ext>
                  </a:extLst>
                </a:gridCol>
                <a:gridCol w="829678">
                  <a:extLst>
                    <a:ext uri="{9D8B030D-6E8A-4147-A177-3AD203B41FA5}">
                      <a16:colId xmlns:a16="http://schemas.microsoft.com/office/drawing/2014/main" val="2233982619"/>
                    </a:ext>
                  </a:extLst>
                </a:gridCol>
              </a:tblGrid>
              <a:tr h="370644">
                <a:tc>
                  <a:txBody>
                    <a:bodyPr/>
                    <a:lstStyle/>
                    <a:p>
                      <a:pPr algn="l">
                        <a:spcAft>
                          <a:spcPts val="0"/>
                        </a:spcAft>
                      </a:pPr>
                      <a:r>
                        <a:rPr lang="en-US" sz="800" dirty="0">
                          <a:solidFill>
                            <a:schemeClr val="tx1"/>
                          </a:solidFill>
                          <a:effectLst/>
                        </a:rPr>
                        <a:t> </a:t>
                      </a:r>
                      <a:endParaRPr lang="en-GB" sz="1000" dirty="0">
                        <a:solidFill>
                          <a:schemeClr val="tx1"/>
                        </a:solidFill>
                        <a:effectLst/>
                      </a:endParaRPr>
                    </a:p>
                    <a:p>
                      <a:pPr algn="l">
                        <a:spcAft>
                          <a:spcPts val="0"/>
                        </a:spcAft>
                      </a:pPr>
                      <a:r>
                        <a:rPr lang="en-US" sz="800" dirty="0">
                          <a:solidFill>
                            <a:schemeClr val="tx1"/>
                          </a:solidFill>
                          <a:effectLst/>
                        </a:rPr>
                        <a:t> </a:t>
                      </a:r>
                      <a:endParaRPr lang="en-GB" sz="1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800" dirty="0">
                          <a:solidFill>
                            <a:schemeClr val="tx1"/>
                          </a:solidFill>
                          <a:effectLst/>
                        </a:rPr>
                        <a:t>Week 1</a:t>
                      </a:r>
                      <a:endParaRPr lang="en-GB" sz="1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800">
                          <a:solidFill>
                            <a:schemeClr val="tx1"/>
                          </a:solidFill>
                          <a:effectLst/>
                        </a:rPr>
                        <a:t>Week 2</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800" dirty="0">
                          <a:solidFill>
                            <a:schemeClr val="tx1"/>
                          </a:solidFill>
                          <a:effectLst/>
                        </a:rPr>
                        <a:t>Week 3</a:t>
                      </a:r>
                      <a:endParaRPr lang="en-GB" sz="1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800">
                          <a:solidFill>
                            <a:schemeClr val="tx1"/>
                          </a:solidFill>
                          <a:effectLst/>
                        </a:rPr>
                        <a:t>Week 4</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800">
                          <a:solidFill>
                            <a:schemeClr val="tx1"/>
                          </a:solidFill>
                          <a:effectLst/>
                        </a:rPr>
                        <a:t>Week 5</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800">
                          <a:solidFill>
                            <a:schemeClr val="tx1"/>
                          </a:solidFill>
                          <a:effectLst/>
                        </a:rPr>
                        <a:t>Week 6</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800">
                          <a:solidFill>
                            <a:schemeClr val="tx1"/>
                          </a:solidFill>
                          <a:effectLst/>
                        </a:rPr>
                        <a:t>Week 7</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800" dirty="0">
                          <a:solidFill>
                            <a:schemeClr val="tx1"/>
                          </a:solidFill>
                          <a:effectLst/>
                        </a:rPr>
                        <a:t>Week 8</a:t>
                      </a:r>
                      <a:endParaRPr lang="en-GB" sz="1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800">
                          <a:solidFill>
                            <a:schemeClr val="tx1"/>
                          </a:solidFill>
                          <a:effectLst/>
                        </a:rPr>
                        <a:t>Week 9</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800">
                          <a:solidFill>
                            <a:schemeClr val="tx1"/>
                          </a:solidFill>
                          <a:effectLst/>
                        </a:rPr>
                        <a:t>Week 10</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800">
                          <a:solidFill>
                            <a:schemeClr val="tx1"/>
                          </a:solidFill>
                          <a:effectLst/>
                        </a:rPr>
                        <a:t>Week 11</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800">
                          <a:solidFill>
                            <a:schemeClr val="tx1"/>
                          </a:solidFill>
                          <a:effectLst/>
                        </a:rPr>
                        <a:t>Week 12</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800">
                          <a:solidFill>
                            <a:schemeClr val="tx1"/>
                          </a:solidFill>
                          <a:effectLst/>
                        </a:rPr>
                        <a:t>Week 13</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8454794"/>
                  </a:ext>
                </a:extLst>
              </a:tr>
              <a:tr h="308116">
                <a:tc rowSpan="3">
                  <a:txBody>
                    <a:bodyPr/>
                    <a:lstStyle/>
                    <a:p>
                      <a:pPr marL="71755" marR="71755" algn="ctr">
                        <a:spcAft>
                          <a:spcPts val="0"/>
                        </a:spcAft>
                      </a:pPr>
                      <a:r>
                        <a:rPr lang="en-US" sz="800">
                          <a:solidFill>
                            <a:schemeClr val="tx1"/>
                          </a:solidFill>
                          <a:effectLst/>
                        </a:rPr>
                        <a:t>Cycle 1</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700" dirty="0">
                          <a:solidFill>
                            <a:schemeClr val="tx1"/>
                          </a:solidFill>
                          <a:effectLst/>
                        </a:rPr>
                        <a:t>W/C 28/8</a:t>
                      </a:r>
                      <a:endParaRPr lang="en-GB" sz="1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700">
                          <a:solidFill>
                            <a:schemeClr val="tx1"/>
                          </a:solidFill>
                          <a:effectLst/>
                        </a:rPr>
                        <a:t>W/C 04/09</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700">
                          <a:solidFill>
                            <a:schemeClr val="tx1"/>
                          </a:solidFill>
                          <a:effectLst/>
                        </a:rPr>
                        <a:t>W/C 11/09</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700">
                          <a:solidFill>
                            <a:schemeClr val="tx1"/>
                          </a:solidFill>
                          <a:effectLst/>
                        </a:rPr>
                        <a:t>W/C 18/09</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700">
                          <a:solidFill>
                            <a:schemeClr val="tx1"/>
                          </a:solidFill>
                          <a:effectLst/>
                        </a:rPr>
                        <a:t>W/C 25/09</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700">
                          <a:solidFill>
                            <a:schemeClr val="tx1"/>
                          </a:solidFill>
                          <a:effectLst/>
                        </a:rPr>
                        <a:t>W/C 02/10</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700">
                          <a:solidFill>
                            <a:schemeClr val="tx1"/>
                          </a:solidFill>
                          <a:effectLst/>
                        </a:rPr>
                        <a:t>W/C 09/10</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700" dirty="0">
                          <a:solidFill>
                            <a:schemeClr val="tx1"/>
                          </a:solidFill>
                          <a:effectLst/>
                        </a:rPr>
                        <a:t>W/C 16/10</a:t>
                      </a:r>
                      <a:endParaRPr lang="en-GB" sz="1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700">
                          <a:solidFill>
                            <a:schemeClr val="tx1"/>
                          </a:solidFill>
                          <a:effectLst/>
                        </a:rPr>
                        <a:t>W/C 06/11</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700">
                          <a:solidFill>
                            <a:schemeClr val="tx1"/>
                          </a:solidFill>
                          <a:effectLst/>
                        </a:rPr>
                        <a:t>W/C 13/11</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700">
                          <a:solidFill>
                            <a:schemeClr val="tx1"/>
                          </a:solidFill>
                          <a:effectLst/>
                        </a:rPr>
                        <a:t>W/C 20/11</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700">
                          <a:solidFill>
                            <a:schemeClr val="tx1"/>
                          </a:solidFill>
                          <a:effectLst/>
                        </a:rPr>
                        <a:t>W/C 27/11</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700">
                          <a:solidFill>
                            <a:schemeClr val="tx1"/>
                          </a:solidFill>
                          <a:effectLst/>
                        </a:rPr>
                        <a:t>W/C 04/12</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1567155"/>
                  </a:ext>
                </a:extLst>
              </a:tr>
              <a:tr h="296063">
                <a:tc vMerge="1">
                  <a:txBody>
                    <a:bodyPr/>
                    <a:lstStyle/>
                    <a:p>
                      <a:endParaRPr lang="en-GB"/>
                    </a:p>
                  </a:txBody>
                  <a:tcPr/>
                </a:tc>
                <a:tc>
                  <a:txBody>
                    <a:bodyPr/>
                    <a:lstStyle/>
                    <a:p>
                      <a:pPr algn="l">
                        <a:spcBef>
                          <a:spcPts val="200"/>
                        </a:spcBef>
                        <a:spcAft>
                          <a:spcPts val="200"/>
                        </a:spcAft>
                      </a:pPr>
                      <a:r>
                        <a:rPr lang="en-US" sz="600" dirty="0">
                          <a:solidFill>
                            <a:schemeClr val="tx1"/>
                          </a:solidFill>
                          <a:effectLst/>
                        </a:rPr>
                        <a:t>Training days + 1 pupil day</a:t>
                      </a:r>
                      <a:endParaRPr lang="en-GB" sz="1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600">
                          <a:solidFill>
                            <a:schemeClr val="tx1"/>
                          </a:solidFill>
                          <a:effectLst/>
                        </a:rPr>
                        <a:t> </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600">
                          <a:solidFill>
                            <a:schemeClr val="tx1"/>
                          </a:solidFill>
                          <a:effectLst/>
                        </a:rPr>
                        <a:t> </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600">
                          <a:solidFill>
                            <a:schemeClr val="tx1"/>
                          </a:solidFill>
                          <a:effectLst/>
                        </a:rPr>
                        <a:t> </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600">
                          <a:solidFill>
                            <a:schemeClr val="tx1"/>
                          </a:solidFill>
                          <a:effectLst/>
                        </a:rPr>
                        <a:t> </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600">
                          <a:solidFill>
                            <a:schemeClr val="tx1"/>
                          </a:solidFill>
                          <a:effectLst/>
                        </a:rPr>
                        <a:t> </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600">
                          <a:solidFill>
                            <a:schemeClr val="tx1"/>
                          </a:solidFill>
                          <a:effectLst/>
                        </a:rPr>
                        <a:t> </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600" dirty="0">
                          <a:solidFill>
                            <a:schemeClr val="tx1"/>
                          </a:solidFill>
                          <a:effectLst/>
                        </a:rPr>
                        <a:t> </a:t>
                      </a:r>
                      <a:endParaRPr lang="en-GB" sz="1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600">
                          <a:solidFill>
                            <a:schemeClr val="tx1"/>
                          </a:solidFill>
                          <a:effectLst/>
                        </a:rPr>
                        <a:t> </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600">
                          <a:solidFill>
                            <a:schemeClr val="tx1"/>
                          </a:solidFill>
                          <a:effectLst/>
                        </a:rPr>
                        <a:t> </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600">
                          <a:solidFill>
                            <a:schemeClr val="tx1"/>
                          </a:solidFill>
                          <a:effectLst/>
                        </a:rPr>
                        <a:t>Data days 23/11 + 24/11</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600">
                          <a:solidFill>
                            <a:schemeClr val="tx1"/>
                          </a:solidFill>
                          <a:effectLst/>
                        </a:rPr>
                        <a:t> </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600">
                          <a:solidFill>
                            <a:schemeClr val="tx1"/>
                          </a:solidFill>
                          <a:effectLst/>
                        </a:rPr>
                        <a:t> </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6596813"/>
                  </a:ext>
                </a:extLst>
              </a:tr>
              <a:tr h="1266633">
                <a:tc vMerge="1">
                  <a:txBody>
                    <a:bodyPr/>
                    <a:lstStyle/>
                    <a:p>
                      <a:endParaRPr lang="en-GB"/>
                    </a:p>
                  </a:txBody>
                  <a:tcPr/>
                </a:tc>
                <a:tc gridSpan="8">
                  <a:txBody>
                    <a:bodyPr/>
                    <a:lstStyle/>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b="1" u="sng" dirty="0" smtClean="0">
                          <a:solidFill>
                            <a:schemeClr val="tx1"/>
                          </a:solidFill>
                          <a:effectLst/>
                          <a:latin typeface="+mj-lt"/>
                          <a:ea typeface="DengXian"/>
                          <a:cs typeface="Arial" panose="020B0604020202020204" pitchFamily="34" charset="0"/>
                        </a:rPr>
                        <a:t>Coursework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dirty="0" smtClean="0">
                          <a:solidFill>
                            <a:schemeClr val="tx1"/>
                          </a:solidFill>
                          <a:effectLst/>
                          <a:latin typeface="+mj-lt"/>
                          <a:ea typeface="DengXian"/>
                          <a:cs typeface="Arial" panose="020B0604020202020204" pitchFamily="34" charset="0"/>
                        </a:rPr>
                        <a:t>Buildings</a:t>
                      </a:r>
                      <a:r>
                        <a:rPr lang="en-GB" sz="800" baseline="0" dirty="0" smtClean="0">
                          <a:solidFill>
                            <a:schemeClr val="tx1"/>
                          </a:solidFill>
                          <a:effectLst/>
                          <a:latin typeface="+mj-lt"/>
                          <a:ea typeface="DengXian"/>
                          <a:cs typeface="Arial" panose="020B0604020202020204" pitchFamily="34" charset="0"/>
                        </a:rPr>
                        <a:t> Project.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baseline="0" dirty="0" smtClean="0">
                          <a:solidFill>
                            <a:schemeClr val="tx1"/>
                          </a:solidFill>
                          <a:effectLst/>
                          <a:latin typeface="+mj-lt"/>
                          <a:ea typeface="DengXian"/>
                          <a:cs typeface="Arial" panose="020B0604020202020204" pitchFamily="34" charset="0"/>
                        </a:rPr>
                        <a:t>OR</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baseline="0" dirty="0" smtClean="0">
                          <a:solidFill>
                            <a:schemeClr val="tx1"/>
                          </a:solidFill>
                          <a:effectLst/>
                          <a:latin typeface="+mj-lt"/>
                          <a:ea typeface="DengXian"/>
                          <a:cs typeface="Arial" panose="020B0604020202020204" pitchFamily="34" charset="0"/>
                        </a:rPr>
                        <a:t>Free Choice project to those who have completed Buildings and Paper Project.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lang="en-GB" sz="800" baseline="0" dirty="0" smtClean="0">
                        <a:solidFill>
                          <a:schemeClr val="tx1"/>
                        </a:solidFill>
                        <a:effectLst/>
                        <a:latin typeface="+mj-lt"/>
                        <a:ea typeface="DengXian"/>
                        <a:cs typeface="Arial" panose="020B0604020202020204" pitchFamily="34"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lang="en-GB" sz="800" dirty="0" smtClean="0">
                        <a:solidFill>
                          <a:schemeClr val="tx1"/>
                        </a:solidFill>
                        <a:effectLst/>
                        <a:latin typeface="+mj-lt"/>
                        <a:ea typeface="DengXian"/>
                        <a:cs typeface="Arial" panose="020B0604020202020204" pitchFamily="34"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spcBef>
                          <a:spcPts val="200"/>
                        </a:spcBef>
                        <a:spcAft>
                          <a:spcPts val="200"/>
                        </a:spcAft>
                      </a:pPr>
                      <a:endParaRPr lang="en-GB" sz="800"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spcBef>
                          <a:spcPts val="200"/>
                        </a:spcBef>
                        <a:spcAft>
                          <a:spcPts val="200"/>
                        </a:spcAft>
                      </a:pPr>
                      <a:endParaRPr lang="en-GB" sz="800" kern="1200" dirty="0" smtClean="0">
                        <a:solidFill>
                          <a:schemeClr val="tx1"/>
                        </a:solidFill>
                        <a:effectLst/>
                        <a:latin typeface="+mj-lt"/>
                        <a:ea typeface="DengXian"/>
                        <a:cs typeface="Arial" panose="020B0604020202020204" pitchFamily="34"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spcBef>
                          <a:spcPts val="200"/>
                        </a:spcBef>
                        <a:spcAft>
                          <a:spcPts val="200"/>
                        </a:spcAft>
                      </a:pPr>
                      <a:endParaRPr lang="en-GB" sz="800"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spcBef>
                          <a:spcPts val="200"/>
                        </a:spcBef>
                        <a:spcAft>
                          <a:spcPts val="200"/>
                        </a:spcAft>
                      </a:pPr>
                      <a:endParaRPr lang="en-GB" sz="800"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spcBef>
                          <a:spcPts val="200"/>
                        </a:spcBef>
                        <a:spcAft>
                          <a:spcPts val="200"/>
                        </a:spcAft>
                      </a:pPr>
                      <a:endParaRPr lang="en-GB" sz="800"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spcBef>
                          <a:spcPts val="200"/>
                        </a:spcBef>
                        <a:spcAft>
                          <a:spcPts val="200"/>
                        </a:spcAft>
                      </a:pPr>
                      <a:endParaRPr lang="en-GB" sz="800" b="0" u="none"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b="1" u="sng" kern="1200" dirty="0" smtClean="0">
                          <a:solidFill>
                            <a:schemeClr val="tx1"/>
                          </a:solidFill>
                          <a:effectLst/>
                          <a:latin typeface="+mn-lt"/>
                          <a:ea typeface="DengXian"/>
                          <a:cs typeface="Arial" panose="020B0604020202020204" pitchFamily="34" charset="0"/>
                        </a:rPr>
                        <a:t>Coursework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Buildings</a:t>
                      </a:r>
                      <a:r>
                        <a:rPr lang="en-GB" sz="800" kern="1200" baseline="0" dirty="0" smtClean="0">
                          <a:solidFill>
                            <a:schemeClr val="tx1"/>
                          </a:solidFill>
                          <a:effectLst/>
                          <a:latin typeface="+mn-lt"/>
                          <a:ea typeface="DengXian"/>
                          <a:cs typeface="Arial" panose="020B0604020202020204" pitchFamily="34" charset="0"/>
                        </a:rPr>
                        <a:t> Project.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baseline="0" dirty="0" smtClean="0">
                          <a:solidFill>
                            <a:schemeClr val="tx1"/>
                          </a:solidFill>
                          <a:effectLst/>
                          <a:latin typeface="+mn-lt"/>
                          <a:ea typeface="DengXian"/>
                          <a:cs typeface="Arial" panose="020B0604020202020204" pitchFamily="34" charset="0"/>
                        </a:rPr>
                        <a:t>OR</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baseline="0" dirty="0" smtClean="0">
                          <a:solidFill>
                            <a:schemeClr val="tx1"/>
                          </a:solidFill>
                          <a:effectLst/>
                          <a:latin typeface="+mn-lt"/>
                          <a:ea typeface="DengXian"/>
                          <a:cs typeface="Arial" panose="020B0604020202020204" pitchFamily="34" charset="0"/>
                        </a:rPr>
                        <a:t>Free Choice project to those who have completed Buildings and Paper Project. </a:t>
                      </a:r>
                    </a:p>
                    <a:p>
                      <a:pPr algn="l">
                        <a:spcBef>
                          <a:spcPts val="200"/>
                        </a:spcBef>
                        <a:spcAft>
                          <a:spcPts val="200"/>
                        </a:spcAft>
                      </a:pPr>
                      <a:endParaRPr lang="en-GB" sz="800" b="1" u="sng"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spcBef>
                          <a:spcPts val="200"/>
                        </a:spcBef>
                        <a:spcAft>
                          <a:spcPts val="200"/>
                        </a:spcAft>
                      </a:pPr>
                      <a:endParaRPr lang="en-GB" sz="800"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spcBef>
                          <a:spcPts val="200"/>
                        </a:spcBef>
                        <a:spcAft>
                          <a:spcPts val="200"/>
                        </a:spcAft>
                      </a:pPr>
                      <a:endParaRPr lang="en-GB" sz="800"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spcBef>
                          <a:spcPts val="200"/>
                        </a:spcBef>
                        <a:spcAft>
                          <a:spcPts val="200"/>
                        </a:spcAft>
                      </a:pPr>
                      <a:endParaRPr lang="en-GB" sz="800"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spcBef>
                          <a:spcPts val="200"/>
                        </a:spcBef>
                        <a:spcAft>
                          <a:spcPts val="200"/>
                        </a:spcAft>
                      </a:pPr>
                      <a:endParaRPr lang="en-GB" sz="800"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1665140"/>
                  </a:ext>
                </a:extLst>
              </a:tr>
              <a:tr h="308116">
                <a:tc rowSpan="3">
                  <a:txBody>
                    <a:bodyPr/>
                    <a:lstStyle/>
                    <a:p>
                      <a:pPr marL="71755" marR="71755" algn="ctr">
                        <a:spcAft>
                          <a:spcPts val="0"/>
                        </a:spcAft>
                      </a:pPr>
                      <a:r>
                        <a:rPr lang="en-US" sz="800">
                          <a:solidFill>
                            <a:schemeClr val="tx1"/>
                          </a:solidFill>
                          <a:effectLst/>
                        </a:rPr>
                        <a:t>Cycle 2</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700">
                          <a:solidFill>
                            <a:schemeClr val="tx1"/>
                          </a:solidFill>
                          <a:effectLst/>
                        </a:rPr>
                        <a:t>W/C 11/12</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700">
                          <a:solidFill>
                            <a:schemeClr val="tx1"/>
                          </a:solidFill>
                          <a:effectLst/>
                        </a:rPr>
                        <a:t>W/C 18/12</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700" dirty="0">
                          <a:solidFill>
                            <a:schemeClr val="tx1"/>
                          </a:solidFill>
                          <a:effectLst/>
                        </a:rPr>
                        <a:t>W/C 08/01</a:t>
                      </a:r>
                      <a:endParaRPr lang="en-GB" sz="1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700" dirty="0">
                          <a:solidFill>
                            <a:schemeClr val="tx1"/>
                          </a:solidFill>
                          <a:effectLst/>
                        </a:rPr>
                        <a:t>W/C 15/01</a:t>
                      </a:r>
                      <a:endParaRPr lang="en-GB" sz="1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700">
                          <a:solidFill>
                            <a:schemeClr val="tx1"/>
                          </a:solidFill>
                          <a:effectLst/>
                        </a:rPr>
                        <a:t>W/C 22/01</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700">
                          <a:solidFill>
                            <a:schemeClr val="tx1"/>
                          </a:solidFill>
                          <a:effectLst/>
                        </a:rPr>
                        <a:t>W/C 29/01</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700">
                          <a:solidFill>
                            <a:schemeClr val="tx1"/>
                          </a:solidFill>
                          <a:effectLst/>
                        </a:rPr>
                        <a:t>W/C 05/02</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700">
                          <a:solidFill>
                            <a:schemeClr val="tx1"/>
                          </a:solidFill>
                          <a:effectLst/>
                        </a:rPr>
                        <a:t>W/C 19/02</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700">
                          <a:solidFill>
                            <a:schemeClr val="tx1"/>
                          </a:solidFill>
                          <a:effectLst/>
                        </a:rPr>
                        <a:t>W/C 26/02</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700">
                          <a:solidFill>
                            <a:schemeClr val="tx1"/>
                          </a:solidFill>
                          <a:effectLst/>
                        </a:rPr>
                        <a:t>W/C 04/03</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700">
                          <a:solidFill>
                            <a:schemeClr val="tx1"/>
                          </a:solidFill>
                          <a:effectLst/>
                        </a:rPr>
                        <a:t>W/C 11/03</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700">
                          <a:solidFill>
                            <a:schemeClr val="tx1"/>
                          </a:solidFill>
                          <a:effectLst/>
                        </a:rPr>
                        <a:t>W/C 18/03</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700">
                          <a:solidFill>
                            <a:schemeClr val="tx1"/>
                          </a:solidFill>
                          <a:effectLst/>
                        </a:rPr>
                        <a:t>W/C 08/04</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0306502"/>
                  </a:ext>
                </a:extLst>
              </a:tr>
              <a:tr h="335990">
                <a:tc vMerge="1">
                  <a:txBody>
                    <a:bodyPr/>
                    <a:lstStyle/>
                    <a:p>
                      <a:endParaRPr lang="en-GB"/>
                    </a:p>
                  </a:txBody>
                  <a:tcPr/>
                </a:tc>
                <a:tc>
                  <a:txBody>
                    <a:bodyPr/>
                    <a:lstStyle/>
                    <a:p>
                      <a:pPr algn="l">
                        <a:spcBef>
                          <a:spcPts val="200"/>
                        </a:spcBef>
                        <a:spcAft>
                          <a:spcPts val="200"/>
                        </a:spcAft>
                      </a:pPr>
                      <a:r>
                        <a:rPr lang="en-US" sz="600">
                          <a:solidFill>
                            <a:schemeClr val="tx1"/>
                          </a:solidFill>
                          <a:effectLst/>
                        </a:rPr>
                        <a:t> </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600">
                          <a:solidFill>
                            <a:schemeClr val="tx1"/>
                          </a:solidFill>
                          <a:effectLst/>
                        </a:rPr>
                        <a:t> </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700">
                          <a:solidFill>
                            <a:schemeClr val="tx1"/>
                          </a:solidFill>
                          <a:effectLst/>
                        </a:rPr>
                        <a:t> </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600" dirty="0">
                          <a:solidFill>
                            <a:schemeClr val="tx1"/>
                          </a:solidFill>
                          <a:effectLst/>
                        </a:rPr>
                        <a:t> </a:t>
                      </a:r>
                      <a:endParaRPr lang="en-GB" sz="1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600">
                          <a:solidFill>
                            <a:schemeClr val="tx1"/>
                          </a:solidFill>
                          <a:effectLst/>
                        </a:rPr>
                        <a:t> </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200"/>
                        </a:spcBef>
                        <a:spcAft>
                          <a:spcPts val="200"/>
                        </a:spcAft>
                      </a:pPr>
                      <a:r>
                        <a:rPr lang="en-US" sz="700">
                          <a:solidFill>
                            <a:schemeClr val="tx1"/>
                          </a:solidFill>
                          <a:effectLst/>
                        </a:rPr>
                        <a:t> </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200"/>
                        </a:spcBef>
                        <a:spcAft>
                          <a:spcPts val="200"/>
                        </a:spcAft>
                      </a:pPr>
                      <a:r>
                        <a:rPr lang="en-US" sz="600">
                          <a:solidFill>
                            <a:schemeClr val="tx1"/>
                          </a:solidFill>
                          <a:effectLst/>
                        </a:rPr>
                        <a:t>Training day 09/02</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600">
                          <a:solidFill>
                            <a:schemeClr val="tx1"/>
                          </a:solidFill>
                          <a:effectLst/>
                        </a:rPr>
                        <a:t> </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600" dirty="0">
                          <a:solidFill>
                            <a:schemeClr val="tx1"/>
                          </a:solidFill>
                          <a:effectLst/>
                        </a:rPr>
                        <a:t> </a:t>
                      </a:r>
                      <a:endParaRPr lang="en-GB" sz="1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600">
                          <a:solidFill>
                            <a:schemeClr val="tx1"/>
                          </a:solidFill>
                          <a:effectLst/>
                        </a:rPr>
                        <a:t>Data days 07/03 + 08/03</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600">
                          <a:solidFill>
                            <a:schemeClr val="tx1"/>
                          </a:solidFill>
                          <a:effectLst/>
                        </a:rPr>
                        <a:t> </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600">
                          <a:solidFill>
                            <a:schemeClr val="tx1"/>
                          </a:solidFill>
                          <a:effectLst/>
                        </a:rPr>
                        <a:t> </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600">
                          <a:solidFill>
                            <a:schemeClr val="tx1"/>
                          </a:solidFill>
                          <a:effectLst/>
                        </a:rPr>
                        <a:t> </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8790448"/>
                  </a:ext>
                </a:extLst>
              </a:tr>
              <a:tr h="1413622">
                <a:tc vMerge="1">
                  <a:txBody>
                    <a:bodyPr/>
                    <a:lstStyle/>
                    <a:p>
                      <a:endParaRPr lang="en-GB"/>
                    </a:p>
                  </a:txBody>
                  <a:tcPr/>
                </a:tc>
                <a:tc gridSpan="2">
                  <a:txBody>
                    <a:bodyPr/>
                    <a:lstStyle/>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b="1" u="sng" kern="1200" dirty="0" smtClean="0">
                          <a:solidFill>
                            <a:schemeClr val="tx1"/>
                          </a:solidFill>
                          <a:effectLst/>
                          <a:latin typeface="+mn-lt"/>
                          <a:ea typeface="DengXian"/>
                          <a:cs typeface="Arial" panose="020B0604020202020204" pitchFamily="34" charset="0"/>
                        </a:rPr>
                        <a:t>Coursework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Buildings</a:t>
                      </a:r>
                      <a:r>
                        <a:rPr lang="en-GB" sz="800" kern="1200" baseline="0" dirty="0" smtClean="0">
                          <a:solidFill>
                            <a:schemeClr val="tx1"/>
                          </a:solidFill>
                          <a:effectLst/>
                          <a:latin typeface="+mn-lt"/>
                          <a:ea typeface="DengXian"/>
                          <a:cs typeface="Arial" panose="020B0604020202020204" pitchFamily="34" charset="0"/>
                        </a:rPr>
                        <a:t> Project. </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baseline="0" dirty="0" smtClean="0">
                          <a:solidFill>
                            <a:schemeClr val="tx1"/>
                          </a:solidFill>
                          <a:effectLst/>
                          <a:latin typeface="+mn-lt"/>
                          <a:ea typeface="DengXian"/>
                          <a:cs typeface="Arial" panose="020B0604020202020204" pitchFamily="34" charset="0"/>
                        </a:rPr>
                        <a:t>OR</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baseline="0" dirty="0" smtClean="0">
                          <a:solidFill>
                            <a:schemeClr val="tx1"/>
                          </a:solidFill>
                          <a:effectLst/>
                          <a:latin typeface="+mn-lt"/>
                          <a:ea typeface="DengXian"/>
                          <a:cs typeface="Arial" panose="020B0604020202020204" pitchFamily="34" charset="0"/>
                        </a:rPr>
                        <a:t>Free Choice project to those who have completed Buildings and Paper Project. </a:t>
                      </a:r>
                    </a:p>
                    <a:p>
                      <a:pPr algn="l">
                        <a:spcBef>
                          <a:spcPts val="200"/>
                        </a:spcBef>
                        <a:spcAft>
                          <a:spcPts val="200"/>
                        </a:spcAft>
                      </a:pPr>
                      <a:endParaRPr lang="en-GB" sz="800"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spcBef>
                          <a:spcPts val="200"/>
                        </a:spcBef>
                        <a:spcAft>
                          <a:spcPts val="200"/>
                        </a:spcAft>
                      </a:pPr>
                      <a:endParaRPr lang="en-GB" sz="800"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algn="l">
                        <a:spcBef>
                          <a:spcPts val="200"/>
                        </a:spcBef>
                        <a:spcAft>
                          <a:spcPts val="200"/>
                        </a:spcAft>
                      </a:pPr>
                      <a:r>
                        <a:rPr lang="en-GB" sz="1200" b="1" u="sng" dirty="0" smtClean="0">
                          <a:solidFill>
                            <a:schemeClr val="tx1"/>
                          </a:solidFill>
                          <a:effectLst/>
                          <a:latin typeface="+mj-lt"/>
                          <a:ea typeface="Cambria" panose="02040503050406030204" pitchFamily="18" charset="0"/>
                          <a:cs typeface="Times New Roman" panose="02020603050405020304" pitchFamily="18" charset="0"/>
                        </a:rPr>
                        <a:t>Exam</a:t>
                      </a:r>
                    </a:p>
                    <a:p>
                      <a:pPr algn="l">
                        <a:spcBef>
                          <a:spcPts val="200"/>
                        </a:spcBef>
                        <a:spcAft>
                          <a:spcPts val="200"/>
                        </a:spcAft>
                      </a:pPr>
                      <a:endParaRPr lang="en-GB" sz="1050" dirty="0" smtClean="0">
                        <a:solidFill>
                          <a:schemeClr val="tx1"/>
                        </a:solidFill>
                        <a:effectLst/>
                        <a:latin typeface="+mj-lt"/>
                        <a:ea typeface="Cambria" panose="02040503050406030204" pitchFamily="18" charset="0"/>
                        <a:cs typeface="Times New Roman" panose="02020603050405020304" pitchFamily="18" charset="0"/>
                      </a:endParaRP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Research.</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Photoshoot.</a:t>
                      </a:r>
                      <a:r>
                        <a:rPr lang="en-GB" sz="800" kern="1200" baseline="0" dirty="0" smtClean="0">
                          <a:solidFill>
                            <a:schemeClr val="tx1"/>
                          </a:solidFill>
                          <a:effectLst/>
                          <a:latin typeface="+mn-lt"/>
                          <a:ea typeface="DengXian"/>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baseline="0" dirty="0" smtClean="0">
                          <a:solidFill>
                            <a:schemeClr val="tx1"/>
                          </a:solidFill>
                          <a:effectLst/>
                          <a:latin typeface="+mn-lt"/>
                          <a:ea typeface="DengXian"/>
                          <a:cs typeface="Arial" panose="020B0604020202020204" pitchFamily="34" charset="0"/>
                        </a:rPr>
                        <a:t>Present images</a:t>
                      </a:r>
                      <a:endParaRPr lang="en-GB" sz="800" b="0" u="none" kern="1200" dirty="0" smtClean="0">
                        <a:solidFill>
                          <a:schemeClr val="tx1"/>
                        </a:solidFill>
                        <a:effectLst/>
                        <a:latin typeface="+mn-lt"/>
                        <a:ea typeface="Cambria" panose="02040503050406030204" pitchFamily="18" charset="0"/>
                        <a:cs typeface="Times New Roman" panose="02020603050405020304" pitchFamily="18" charset="0"/>
                      </a:endParaRPr>
                    </a:p>
                    <a:p>
                      <a:pPr algn="l">
                        <a:spcBef>
                          <a:spcPts val="200"/>
                        </a:spcBef>
                        <a:spcAft>
                          <a:spcPts val="200"/>
                        </a:spcAft>
                      </a:pPr>
                      <a:r>
                        <a:rPr lang="en-GB" sz="900" dirty="0" smtClean="0">
                          <a:solidFill>
                            <a:schemeClr val="tx1"/>
                          </a:solidFill>
                          <a:effectLst/>
                          <a:latin typeface="+mj-lt"/>
                          <a:ea typeface="Cambria" panose="02040503050406030204" pitchFamily="18" charset="0"/>
                          <a:cs typeface="Times New Roman" panose="02020603050405020304" pitchFamily="18" charset="0"/>
                        </a:rPr>
                        <a:t> </a:t>
                      </a:r>
                      <a:endParaRPr lang="en-GB" sz="900"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spcBef>
                          <a:spcPts val="200"/>
                        </a:spcBef>
                        <a:spcAft>
                          <a:spcPts val="200"/>
                        </a:spcAft>
                      </a:pPr>
                      <a:endParaRPr lang="en-GB" sz="800"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spcBef>
                          <a:spcPts val="200"/>
                        </a:spcBef>
                        <a:spcAft>
                          <a:spcPts val="200"/>
                        </a:spcAft>
                      </a:pPr>
                      <a:endParaRPr lang="en-GB" sz="800"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spcBef>
                          <a:spcPts val="200"/>
                        </a:spcBef>
                        <a:spcAft>
                          <a:spcPts val="200"/>
                        </a:spcAft>
                      </a:pPr>
                      <a:endParaRPr lang="en-GB" sz="800"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spcBef>
                          <a:spcPts val="200"/>
                        </a:spcBef>
                        <a:spcAft>
                          <a:spcPts val="200"/>
                        </a:spcAft>
                      </a:pPr>
                      <a:endParaRPr lang="en-GB" sz="800"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algn="l">
                        <a:spcBef>
                          <a:spcPts val="200"/>
                        </a:spcBef>
                        <a:spcAft>
                          <a:spcPts val="200"/>
                        </a:spcAft>
                      </a:pPr>
                      <a:r>
                        <a:rPr lang="en-GB" sz="1100" b="1" u="sng" kern="1200" dirty="0" smtClean="0">
                          <a:solidFill>
                            <a:schemeClr val="tx1"/>
                          </a:solidFill>
                          <a:effectLst/>
                          <a:latin typeface="+mn-lt"/>
                          <a:ea typeface="Cambria" panose="02040503050406030204" pitchFamily="18" charset="0"/>
                          <a:cs typeface="Times New Roman" panose="02020603050405020304" pitchFamily="18" charset="0"/>
                        </a:rPr>
                        <a:t>Exam</a:t>
                      </a:r>
                    </a:p>
                    <a:p>
                      <a:pPr algn="l">
                        <a:spcBef>
                          <a:spcPts val="200"/>
                        </a:spcBef>
                        <a:spcAft>
                          <a:spcPts val="200"/>
                        </a:spcAft>
                      </a:pPr>
                      <a:endParaRPr lang="en-GB" sz="1000" kern="1200" dirty="0" smtClean="0">
                        <a:solidFill>
                          <a:schemeClr val="tx1"/>
                        </a:solidFill>
                        <a:effectLst/>
                        <a:latin typeface="+mn-lt"/>
                        <a:ea typeface="Cambria" panose="02040503050406030204" pitchFamily="18" charset="0"/>
                        <a:cs typeface="Times New Roman" panose="02020603050405020304" pitchFamily="18" charset="0"/>
                      </a:endParaRP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700" kern="1200" dirty="0" smtClean="0">
                          <a:solidFill>
                            <a:schemeClr val="tx1"/>
                          </a:solidFill>
                          <a:effectLst/>
                          <a:latin typeface="+mn-lt"/>
                          <a:ea typeface="DengXian"/>
                          <a:cs typeface="Arial" panose="020B0604020202020204" pitchFamily="34" charset="0"/>
                        </a:rPr>
                        <a:t>Research.</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700" kern="1200" dirty="0" smtClean="0">
                          <a:solidFill>
                            <a:schemeClr val="tx1"/>
                          </a:solidFill>
                          <a:effectLst/>
                          <a:latin typeface="+mn-lt"/>
                          <a:ea typeface="DengXian"/>
                          <a:cs typeface="Arial" panose="020B0604020202020204" pitchFamily="34" charset="0"/>
                        </a:rPr>
                        <a:t>Photoshoot.</a:t>
                      </a:r>
                      <a:r>
                        <a:rPr lang="en-GB" sz="700" kern="1200" baseline="0" dirty="0" smtClean="0">
                          <a:solidFill>
                            <a:schemeClr val="tx1"/>
                          </a:solidFill>
                          <a:effectLst/>
                          <a:latin typeface="+mn-lt"/>
                          <a:ea typeface="DengXian"/>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700" kern="1200" baseline="0" dirty="0" smtClean="0">
                          <a:solidFill>
                            <a:schemeClr val="tx1"/>
                          </a:solidFill>
                          <a:effectLst/>
                          <a:latin typeface="+mn-lt"/>
                          <a:ea typeface="DengXian"/>
                          <a:cs typeface="Arial" panose="020B0604020202020204" pitchFamily="34" charset="0"/>
                        </a:rPr>
                        <a:t>Present images</a:t>
                      </a:r>
                      <a:endParaRPr lang="en-GB" sz="700" b="0" u="none" kern="1200" dirty="0" smtClean="0">
                        <a:solidFill>
                          <a:schemeClr val="tx1"/>
                        </a:solidFill>
                        <a:effectLst/>
                        <a:latin typeface="+mn-lt"/>
                        <a:ea typeface="Cambria" panose="02040503050406030204" pitchFamily="18" charset="0"/>
                        <a:cs typeface="Times New Roman" panose="02020603050405020304" pitchFamily="18" charset="0"/>
                      </a:endParaRPr>
                    </a:p>
                    <a:p>
                      <a:pPr algn="l">
                        <a:spcBef>
                          <a:spcPts val="200"/>
                        </a:spcBef>
                        <a:spcAft>
                          <a:spcPts val="200"/>
                        </a:spcAft>
                      </a:pPr>
                      <a:endParaRPr lang="en-GB" sz="400" b="0" u="none" kern="1200" dirty="0" smtClean="0">
                        <a:solidFill>
                          <a:schemeClr val="tx1"/>
                        </a:solidFill>
                        <a:effectLst/>
                        <a:latin typeface="+mn-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spcBef>
                          <a:spcPts val="200"/>
                        </a:spcBef>
                        <a:spcAft>
                          <a:spcPts val="200"/>
                        </a:spcAft>
                      </a:pPr>
                      <a:endParaRPr lang="en-GB" sz="800"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spcBef>
                          <a:spcPts val="200"/>
                        </a:spcBef>
                        <a:spcAft>
                          <a:spcPts val="200"/>
                        </a:spcAft>
                      </a:pPr>
                      <a:endParaRPr lang="en-GB" sz="800"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spcBef>
                          <a:spcPts val="200"/>
                        </a:spcBef>
                        <a:spcAft>
                          <a:spcPts val="200"/>
                        </a:spcAft>
                      </a:pPr>
                      <a:endParaRPr lang="en-GB" sz="800"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spcBef>
                          <a:spcPts val="200"/>
                        </a:spcBef>
                        <a:spcAft>
                          <a:spcPts val="200"/>
                        </a:spcAft>
                      </a:pPr>
                      <a:endParaRPr lang="en-GB" sz="800" b="1" u="sng"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endParaRPr lang="en-GB" sz="400" b="1" u="sng"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8302391"/>
                  </a:ext>
                </a:extLst>
              </a:tr>
              <a:tr h="308116">
                <a:tc rowSpan="3">
                  <a:txBody>
                    <a:bodyPr/>
                    <a:lstStyle/>
                    <a:p>
                      <a:pPr marL="71755" marR="71755" algn="ctr">
                        <a:spcAft>
                          <a:spcPts val="0"/>
                        </a:spcAft>
                      </a:pPr>
                      <a:r>
                        <a:rPr lang="en-US" sz="800">
                          <a:solidFill>
                            <a:schemeClr val="tx1"/>
                          </a:solidFill>
                          <a:effectLst/>
                        </a:rPr>
                        <a:t>Cycle 3</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700">
                          <a:solidFill>
                            <a:schemeClr val="tx1"/>
                          </a:solidFill>
                          <a:effectLst/>
                        </a:rPr>
                        <a:t>W/C 15/04</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700">
                          <a:solidFill>
                            <a:schemeClr val="tx1"/>
                          </a:solidFill>
                          <a:effectLst/>
                        </a:rPr>
                        <a:t>W/C 22/04</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700">
                          <a:solidFill>
                            <a:schemeClr val="tx1"/>
                          </a:solidFill>
                          <a:effectLst/>
                        </a:rPr>
                        <a:t>W/C 29/04</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700">
                          <a:solidFill>
                            <a:schemeClr val="tx1"/>
                          </a:solidFill>
                          <a:effectLst/>
                        </a:rPr>
                        <a:t>W/C 06/05</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700">
                          <a:solidFill>
                            <a:schemeClr val="tx1"/>
                          </a:solidFill>
                          <a:effectLst/>
                        </a:rPr>
                        <a:t>W/C 13/05</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700" dirty="0">
                          <a:solidFill>
                            <a:schemeClr val="tx1"/>
                          </a:solidFill>
                          <a:effectLst/>
                        </a:rPr>
                        <a:t>W/C 20/05</a:t>
                      </a:r>
                      <a:endParaRPr lang="en-GB" sz="1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700">
                          <a:solidFill>
                            <a:schemeClr val="tx1"/>
                          </a:solidFill>
                          <a:effectLst/>
                        </a:rPr>
                        <a:t>W/C 03/06</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700">
                          <a:solidFill>
                            <a:schemeClr val="tx1"/>
                          </a:solidFill>
                          <a:effectLst/>
                        </a:rPr>
                        <a:t>WC 10/06</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700">
                          <a:solidFill>
                            <a:schemeClr val="tx1"/>
                          </a:solidFill>
                          <a:effectLst/>
                        </a:rPr>
                        <a:t>W/C 17/06</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700">
                          <a:solidFill>
                            <a:schemeClr val="tx1"/>
                          </a:solidFill>
                          <a:effectLst/>
                        </a:rPr>
                        <a:t>W/C 24/06</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700">
                          <a:solidFill>
                            <a:schemeClr val="tx1"/>
                          </a:solidFill>
                          <a:effectLst/>
                        </a:rPr>
                        <a:t>W/C 01/07</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700">
                          <a:solidFill>
                            <a:schemeClr val="tx1"/>
                          </a:solidFill>
                          <a:effectLst/>
                        </a:rPr>
                        <a:t>W/C 08/07</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700">
                          <a:solidFill>
                            <a:schemeClr val="tx1"/>
                          </a:solidFill>
                          <a:effectLst/>
                        </a:rPr>
                        <a:t>W/C 15/07</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4545282"/>
                  </a:ext>
                </a:extLst>
              </a:tr>
              <a:tr h="408311">
                <a:tc vMerge="1">
                  <a:txBody>
                    <a:bodyPr/>
                    <a:lstStyle/>
                    <a:p>
                      <a:endParaRPr lang="en-GB"/>
                    </a:p>
                  </a:txBody>
                  <a:tcPr/>
                </a:tc>
                <a:tc>
                  <a:txBody>
                    <a:bodyPr/>
                    <a:lstStyle/>
                    <a:p>
                      <a:pPr algn="l">
                        <a:spcBef>
                          <a:spcPts val="200"/>
                        </a:spcBef>
                        <a:spcAft>
                          <a:spcPts val="200"/>
                        </a:spcAft>
                      </a:pPr>
                      <a:r>
                        <a:rPr lang="en-US" sz="600">
                          <a:solidFill>
                            <a:schemeClr val="tx1"/>
                          </a:solidFill>
                          <a:effectLst/>
                        </a:rPr>
                        <a:t> </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s-ES" sz="600">
                          <a:solidFill>
                            <a:schemeClr val="tx1"/>
                          </a:solidFill>
                          <a:effectLst/>
                        </a:rPr>
                        <a:t> </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s-ES" sz="600">
                          <a:solidFill>
                            <a:schemeClr val="tx1"/>
                          </a:solidFill>
                          <a:effectLst/>
                        </a:rPr>
                        <a:t> </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600">
                          <a:solidFill>
                            <a:schemeClr val="tx1"/>
                          </a:solidFill>
                          <a:effectLst/>
                        </a:rPr>
                        <a:t>May bank holiday 06/05</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600">
                          <a:solidFill>
                            <a:schemeClr val="tx1"/>
                          </a:solidFill>
                          <a:effectLst/>
                        </a:rPr>
                        <a:t> </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600">
                          <a:solidFill>
                            <a:schemeClr val="tx1"/>
                          </a:solidFill>
                          <a:effectLst/>
                        </a:rPr>
                        <a:t> </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600" dirty="0">
                          <a:solidFill>
                            <a:schemeClr val="tx1"/>
                          </a:solidFill>
                          <a:effectLst/>
                        </a:rPr>
                        <a:t> </a:t>
                      </a:r>
                      <a:endParaRPr lang="en-GB" sz="1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600">
                          <a:solidFill>
                            <a:schemeClr val="tx1"/>
                          </a:solidFill>
                          <a:effectLst/>
                        </a:rPr>
                        <a:t> </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200"/>
                        </a:spcBef>
                        <a:spcAft>
                          <a:spcPts val="200"/>
                        </a:spcAft>
                      </a:pPr>
                      <a:r>
                        <a:rPr lang="en-US" sz="600" dirty="0">
                          <a:solidFill>
                            <a:schemeClr val="tx1"/>
                          </a:solidFill>
                          <a:effectLst/>
                        </a:rPr>
                        <a:t> </a:t>
                      </a:r>
                      <a:endParaRPr lang="en-GB" sz="1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200"/>
                        </a:spcBef>
                        <a:spcAft>
                          <a:spcPts val="200"/>
                        </a:spcAft>
                      </a:pPr>
                      <a:r>
                        <a:rPr lang="en-US" sz="600">
                          <a:solidFill>
                            <a:schemeClr val="tx1"/>
                          </a:solidFill>
                          <a:effectLst/>
                        </a:rPr>
                        <a:t> </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600">
                          <a:solidFill>
                            <a:schemeClr val="tx1"/>
                          </a:solidFill>
                          <a:effectLst/>
                        </a:rPr>
                        <a:t>Data day 19/07</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600">
                          <a:solidFill>
                            <a:schemeClr val="tx1"/>
                          </a:solidFill>
                          <a:effectLst/>
                        </a:rPr>
                        <a:t> </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Bef>
                          <a:spcPts val="200"/>
                        </a:spcBef>
                        <a:spcAft>
                          <a:spcPts val="200"/>
                        </a:spcAft>
                      </a:pPr>
                      <a:r>
                        <a:rPr lang="en-US" sz="600">
                          <a:solidFill>
                            <a:schemeClr val="tx1"/>
                          </a:solidFill>
                          <a:effectLst/>
                        </a:rPr>
                        <a:t> </a:t>
                      </a:r>
                      <a:endParaRPr lang="en-GB" sz="1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56784" marR="56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502139"/>
                  </a:ext>
                </a:extLst>
              </a:tr>
              <a:tr h="1204591">
                <a:tc vMerge="1">
                  <a:txBody>
                    <a:bodyPr/>
                    <a:lstStyle/>
                    <a:p>
                      <a:endParaRPr lang="en-GB"/>
                    </a:p>
                  </a:txBody>
                  <a:tcPr/>
                </a:tc>
                <a:tc gridSpan="6">
                  <a:txBody>
                    <a:bodyPr/>
                    <a:lstStyle/>
                    <a:p>
                      <a:pPr algn="l">
                        <a:spcBef>
                          <a:spcPts val="200"/>
                        </a:spcBef>
                        <a:spcAft>
                          <a:spcPts val="200"/>
                        </a:spcAft>
                      </a:pPr>
                      <a:r>
                        <a:rPr lang="en-GB" sz="1200" b="1" u="sng" kern="1200" dirty="0" smtClean="0">
                          <a:solidFill>
                            <a:schemeClr val="tx1"/>
                          </a:solidFill>
                          <a:effectLst/>
                          <a:latin typeface="+mn-lt"/>
                          <a:ea typeface="Cambria" panose="02040503050406030204" pitchFamily="18" charset="0"/>
                          <a:cs typeface="Times New Roman" panose="02020603050405020304" pitchFamily="18" charset="0"/>
                        </a:rPr>
                        <a:t>Exam</a:t>
                      </a:r>
                      <a:endParaRPr lang="en-GB" sz="1050" kern="1200" dirty="0" smtClean="0">
                        <a:solidFill>
                          <a:schemeClr val="tx1"/>
                        </a:solidFill>
                        <a:effectLst/>
                        <a:latin typeface="+mn-lt"/>
                        <a:ea typeface="Cambria" panose="02040503050406030204" pitchFamily="18" charset="0"/>
                        <a:cs typeface="Times New Roman" panose="02020603050405020304" pitchFamily="18" charset="0"/>
                      </a:endParaRP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Research.</a:t>
                      </a:r>
                    </a:p>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dirty="0" smtClean="0">
                          <a:solidFill>
                            <a:schemeClr val="tx1"/>
                          </a:solidFill>
                          <a:effectLst/>
                          <a:latin typeface="+mn-lt"/>
                          <a:ea typeface="DengXian"/>
                          <a:cs typeface="Arial" panose="020B0604020202020204" pitchFamily="34" charset="0"/>
                        </a:rPr>
                        <a:t>Photoshoot.</a:t>
                      </a:r>
                      <a:r>
                        <a:rPr lang="en-GB" sz="800" kern="1200" baseline="0" dirty="0" smtClean="0">
                          <a:solidFill>
                            <a:schemeClr val="tx1"/>
                          </a:solidFill>
                          <a:effectLst/>
                          <a:latin typeface="+mn-lt"/>
                          <a:ea typeface="DengXian"/>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800" kern="1200" baseline="0" dirty="0" smtClean="0">
                          <a:solidFill>
                            <a:schemeClr val="tx1"/>
                          </a:solidFill>
                          <a:effectLst/>
                          <a:latin typeface="+mn-lt"/>
                          <a:ea typeface="DengXian"/>
                          <a:cs typeface="Arial" panose="020B0604020202020204" pitchFamily="34" charset="0"/>
                        </a:rPr>
                        <a:t>Present images</a:t>
                      </a:r>
                      <a:endParaRPr lang="en-GB" sz="800" b="0" u="none" kern="1200" dirty="0" smtClean="0">
                        <a:solidFill>
                          <a:schemeClr val="tx1"/>
                        </a:solidFill>
                        <a:effectLst/>
                        <a:latin typeface="+mn-lt"/>
                        <a:ea typeface="Cambria" panose="02040503050406030204" pitchFamily="18" charset="0"/>
                        <a:cs typeface="Times New Roman" panose="02020603050405020304" pitchFamily="18" charset="0"/>
                      </a:endParaRPr>
                    </a:p>
                    <a:p>
                      <a:pPr algn="l">
                        <a:spcBef>
                          <a:spcPts val="200"/>
                        </a:spcBef>
                        <a:spcAft>
                          <a:spcPts val="200"/>
                        </a:spcAft>
                      </a:pPr>
                      <a:endParaRPr lang="en-GB" sz="800"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spcBef>
                          <a:spcPts val="200"/>
                        </a:spcBef>
                        <a:spcAft>
                          <a:spcPts val="200"/>
                        </a:spcAft>
                      </a:pPr>
                      <a:endParaRPr lang="en-GB" sz="800"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spcBef>
                          <a:spcPts val="200"/>
                        </a:spcBef>
                        <a:spcAft>
                          <a:spcPts val="200"/>
                        </a:spcAft>
                      </a:pPr>
                      <a:endParaRPr lang="en-GB" sz="800"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spcBef>
                          <a:spcPts val="200"/>
                        </a:spcBef>
                        <a:spcAft>
                          <a:spcPts val="200"/>
                        </a:spcAft>
                      </a:pPr>
                      <a:endParaRPr lang="en-GB" sz="800"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spcBef>
                          <a:spcPts val="200"/>
                        </a:spcBef>
                        <a:spcAft>
                          <a:spcPts val="200"/>
                        </a:spcAft>
                      </a:pPr>
                      <a:endParaRPr lang="en-GB" sz="800"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spcBef>
                          <a:spcPts val="200"/>
                        </a:spcBef>
                        <a:spcAft>
                          <a:spcPts val="200"/>
                        </a:spcAft>
                      </a:pPr>
                      <a:endParaRPr lang="en-GB" sz="800"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algn="l">
                        <a:spcBef>
                          <a:spcPts val="200"/>
                        </a:spcBef>
                        <a:spcAft>
                          <a:spcPts val="200"/>
                        </a:spcAft>
                      </a:pPr>
                      <a:r>
                        <a:rPr lang="en-GB" sz="1200" b="1" u="sng" dirty="0" smtClean="0">
                          <a:solidFill>
                            <a:schemeClr val="tx1"/>
                          </a:solidFill>
                          <a:effectLst/>
                          <a:latin typeface="+mj-lt"/>
                          <a:ea typeface="Cambria" panose="02040503050406030204" pitchFamily="18" charset="0"/>
                          <a:cs typeface="Times New Roman" panose="02020603050405020304" pitchFamily="18" charset="0"/>
                        </a:rPr>
                        <a:t>Course Complete</a:t>
                      </a:r>
                      <a:r>
                        <a:rPr lang="en-GB" sz="1200" b="1" u="sng" baseline="0" dirty="0" smtClean="0">
                          <a:solidFill>
                            <a:schemeClr val="tx1"/>
                          </a:solidFill>
                          <a:effectLst/>
                          <a:latin typeface="+mj-lt"/>
                          <a:ea typeface="Cambria" panose="02040503050406030204" pitchFamily="18" charset="0"/>
                          <a:cs typeface="Times New Roman" panose="02020603050405020304" pitchFamily="18" charset="0"/>
                        </a:rPr>
                        <a:t> </a:t>
                      </a:r>
                      <a:endParaRPr lang="en-GB" sz="1200" b="1" u="sng"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spcBef>
                          <a:spcPts val="200"/>
                        </a:spcBef>
                        <a:spcAft>
                          <a:spcPts val="200"/>
                        </a:spcAft>
                      </a:pPr>
                      <a:endParaRPr lang="en-GB" sz="800"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spcBef>
                          <a:spcPts val="200"/>
                        </a:spcBef>
                        <a:spcAft>
                          <a:spcPts val="200"/>
                        </a:spcAft>
                      </a:pPr>
                      <a:endParaRPr lang="en-GB" sz="800"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spcBef>
                          <a:spcPts val="200"/>
                        </a:spcBef>
                        <a:spcAft>
                          <a:spcPts val="200"/>
                        </a:spcAft>
                      </a:pPr>
                      <a:endParaRPr lang="en-GB" sz="800"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spcBef>
                          <a:spcPts val="200"/>
                        </a:spcBef>
                        <a:spcAft>
                          <a:spcPts val="200"/>
                        </a:spcAft>
                      </a:pPr>
                      <a:endParaRPr lang="en-GB" sz="800"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spcBef>
                          <a:spcPts val="200"/>
                        </a:spcBef>
                        <a:spcAft>
                          <a:spcPts val="200"/>
                        </a:spcAft>
                      </a:pPr>
                      <a:endParaRPr lang="en-GB" sz="800"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spcBef>
                          <a:spcPts val="200"/>
                        </a:spcBef>
                        <a:spcAft>
                          <a:spcPts val="200"/>
                        </a:spcAft>
                      </a:pPr>
                      <a:endParaRPr lang="en-GB" sz="800" dirty="0">
                        <a:solidFill>
                          <a:schemeClr val="tx1"/>
                        </a:solidFill>
                        <a:effectLst/>
                        <a:latin typeface="+mj-lt"/>
                        <a:ea typeface="Cambria" panose="02040503050406030204" pitchFamily="18" charset="0"/>
                        <a:cs typeface="Times New Roman" panose="02020603050405020304" pitchFamily="18" charset="0"/>
                      </a:endParaRPr>
                    </a:p>
                  </a:txBody>
                  <a:tcPr marL="56784" marR="56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602575"/>
                  </a:ext>
                </a:extLst>
              </a:tr>
            </a:tbl>
          </a:graphicData>
        </a:graphic>
      </p:graphicFrame>
      <p:cxnSp>
        <p:nvCxnSpPr>
          <p:cNvPr id="9" name="Straight Connector 8"/>
          <p:cNvCxnSpPr/>
          <p:nvPr/>
        </p:nvCxnSpPr>
        <p:spPr>
          <a:xfrm>
            <a:off x="7856753" y="402164"/>
            <a:ext cx="16625" cy="2241456"/>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418046" y="2659562"/>
            <a:ext cx="13854" cy="206987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026687" y="2659562"/>
            <a:ext cx="13854" cy="206987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219825" y="4691178"/>
            <a:ext cx="174" cy="1979644"/>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176764" y="2659562"/>
            <a:ext cx="13854" cy="206987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42875" y="-11876"/>
            <a:ext cx="4048125" cy="461665"/>
          </a:xfrm>
          <a:prstGeom prst="rect">
            <a:avLst/>
          </a:prstGeom>
          <a:noFill/>
        </p:spPr>
        <p:txBody>
          <a:bodyPr wrap="square" rtlCol="0">
            <a:spAutoFit/>
          </a:bodyPr>
          <a:lstStyle/>
          <a:p>
            <a:r>
              <a:rPr lang="en-GB" sz="2400" spc="600" dirty="0" smtClean="0"/>
              <a:t>Year Eleven  </a:t>
            </a:r>
            <a:endParaRPr lang="en-GB" sz="2400" spc="600" dirty="0"/>
          </a:p>
        </p:txBody>
      </p:sp>
    </p:spTree>
    <p:extLst>
      <p:ext uri="{BB962C8B-B14F-4D97-AF65-F5344CB8AC3E}">
        <p14:creationId xmlns:p14="http://schemas.microsoft.com/office/powerpoint/2010/main" val="717321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7807" t="43333" r="32982" b="22826"/>
          <a:stretch/>
        </p:blipFill>
        <p:spPr>
          <a:xfrm>
            <a:off x="6606826" y="2198002"/>
            <a:ext cx="1423472" cy="1410472"/>
          </a:xfrm>
          <a:prstGeom prst="rect">
            <a:avLst/>
          </a:prstGeom>
        </p:spPr>
      </p:pic>
      <p:pic>
        <p:nvPicPr>
          <p:cNvPr id="3" name="Picture 2"/>
          <p:cNvPicPr>
            <a:picLocks noChangeAspect="1"/>
          </p:cNvPicPr>
          <p:nvPr/>
        </p:nvPicPr>
        <p:blipFill rotWithShape="1">
          <a:blip r:embed="rId3"/>
          <a:srcRect l="34035" t="24464" r="19386" b="20487"/>
          <a:stretch/>
        </p:blipFill>
        <p:spPr>
          <a:xfrm>
            <a:off x="6606826" y="3848872"/>
            <a:ext cx="4029930" cy="2679030"/>
          </a:xfrm>
          <a:prstGeom prst="rect">
            <a:avLst/>
          </a:prstGeom>
        </p:spPr>
      </p:pic>
      <p:pic>
        <p:nvPicPr>
          <p:cNvPr id="4" name="Picture 3"/>
          <p:cNvPicPr>
            <a:picLocks noChangeAspect="1"/>
          </p:cNvPicPr>
          <p:nvPr/>
        </p:nvPicPr>
        <p:blipFill rotWithShape="1">
          <a:blip r:embed="rId4"/>
          <a:srcRect l="24166" t="41667" r="41146" b="32778"/>
          <a:stretch/>
        </p:blipFill>
        <p:spPr>
          <a:xfrm>
            <a:off x="209549" y="381000"/>
            <a:ext cx="4367005" cy="1809750"/>
          </a:xfrm>
          <a:prstGeom prst="rect">
            <a:avLst/>
          </a:prstGeom>
        </p:spPr>
      </p:pic>
      <p:pic>
        <p:nvPicPr>
          <p:cNvPr id="6" name="Picture 5"/>
          <p:cNvPicPr>
            <a:picLocks noChangeAspect="1"/>
          </p:cNvPicPr>
          <p:nvPr/>
        </p:nvPicPr>
        <p:blipFill>
          <a:blip r:embed="rId5"/>
          <a:stretch>
            <a:fillRect/>
          </a:stretch>
        </p:blipFill>
        <p:spPr>
          <a:xfrm>
            <a:off x="345176" y="2286000"/>
            <a:ext cx="1959874" cy="1973547"/>
          </a:xfrm>
          <a:prstGeom prst="rect">
            <a:avLst/>
          </a:prstGeom>
        </p:spPr>
      </p:pic>
      <p:sp>
        <p:nvSpPr>
          <p:cNvPr id="7" name="TextBox 6"/>
          <p:cNvSpPr txBox="1"/>
          <p:nvPr/>
        </p:nvSpPr>
        <p:spPr>
          <a:xfrm>
            <a:off x="6878229" y="262136"/>
            <a:ext cx="5048250" cy="1569660"/>
          </a:xfrm>
          <a:prstGeom prst="rect">
            <a:avLst/>
          </a:prstGeom>
          <a:noFill/>
        </p:spPr>
        <p:txBody>
          <a:bodyPr wrap="square" rtlCol="0">
            <a:spAutoFit/>
          </a:bodyPr>
          <a:lstStyle/>
          <a:p>
            <a:r>
              <a:rPr lang="en-GB" sz="1200" dirty="0" smtClean="0"/>
              <a:t>Dave – we can do this with</a:t>
            </a:r>
          </a:p>
          <a:p>
            <a:r>
              <a:rPr lang="en-GB" sz="1200" dirty="0" smtClean="0"/>
              <a:t>Flowers</a:t>
            </a:r>
          </a:p>
          <a:p>
            <a:r>
              <a:rPr lang="en-GB" sz="1200" dirty="0" smtClean="0"/>
              <a:t>Bushes outside</a:t>
            </a:r>
          </a:p>
          <a:p>
            <a:r>
              <a:rPr lang="en-GB" sz="1200" dirty="0" smtClean="0"/>
              <a:t>Fabric</a:t>
            </a:r>
          </a:p>
          <a:p>
            <a:r>
              <a:rPr lang="en-GB" sz="1200" dirty="0" smtClean="0"/>
              <a:t>Water?</a:t>
            </a:r>
          </a:p>
          <a:p>
            <a:endParaRPr lang="en-GB" sz="1200" dirty="0"/>
          </a:p>
          <a:p>
            <a:r>
              <a:rPr lang="en-GB" sz="1200" dirty="0" err="1" smtClean="0"/>
              <a:t>Anythign</a:t>
            </a:r>
            <a:r>
              <a:rPr lang="en-GB" sz="1200" dirty="0" smtClean="0"/>
              <a:t> really. </a:t>
            </a:r>
          </a:p>
          <a:p>
            <a:r>
              <a:rPr lang="en-GB" sz="1200" dirty="0" smtClean="0"/>
              <a:t>This idea is cool with the fabric!!! From another school. </a:t>
            </a:r>
            <a:endParaRPr lang="en-GB" sz="1200" dirty="0"/>
          </a:p>
        </p:txBody>
      </p:sp>
      <p:cxnSp>
        <p:nvCxnSpPr>
          <p:cNvPr id="10" name="Straight Arrow Connector 9"/>
          <p:cNvCxnSpPr/>
          <p:nvPr/>
        </p:nvCxnSpPr>
        <p:spPr>
          <a:xfrm>
            <a:off x="8953500" y="2190750"/>
            <a:ext cx="266700" cy="9525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6"/>
          <a:stretch>
            <a:fillRect/>
          </a:stretch>
        </p:blipFill>
        <p:spPr>
          <a:xfrm>
            <a:off x="387830" y="4377367"/>
            <a:ext cx="2005221" cy="2009687"/>
          </a:xfrm>
          <a:prstGeom prst="rect">
            <a:avLst/>
          </a:prstGeom>
        </p:spPr>
      </p:pic>
      <p:pic>
        <p:nvPicPr>
          <p:cNvPr id="13" name="Picture 12"/>
          <p:cNvPicPr>
            <a:picLocks noChangeAspect="1"/>
          </p:cNvPicPr>
          <p:nvPr/>
        </p:nvPicPr>
        <p:blipFill>
          <a:blip r:embed="rId7"/>
          <a:stretch>
            <a:fillRect/>
          </a:stretch>
        </p:blipFill>
        <p:spPr>
          <a:xfrm>
            <a:off x="2393051" y="2308570"/>
            <a:ext cx="1937459" cy="1950977"/>
          </a:xfrm>
          <a:prstGeom prst="rect">
            <a:avLst/>
          </a:prstGeom>
        </p:spPr>
      </p:pic>
      <p:pic>
        <p:nvPicPr>
          <p:cNvPr id="17" name="Picture 16"/>
          <p:cNvPicPr>
            <a:picLocks noChangeAspect="1"/>
          </p:cNvPicPr>
          <p:nvPr/>
        </p:nvPicPr>
        <p:blipFill>
          <a:blip r:embed="rId8"/>
          <a:stretch>
            <a:fillRect/>
          </a:stretch>
        </p:blipFill>
        <p:spPr>
          <a:xfrm>
            <a:off x="2552700" y="4377367"/>
            <a:ext cx="2150535" cy="2150535"/>
          </a:xfrm>
          <a:prstGeom prst="rect">
            <a:avLst/>
          </a:prstGeom>
        </p:spPr>
      </p:pic>
    </p:spTree>
    <p:extLst>
      <p:ext uri="{BB962C8B-B14F-4D97-AF65-F5344CB8AC3E}">
        <p14:creationId xmlns:p14="http://schemas.microsoft.com/office/powerpoint/2010/main" val="8292297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820DE8649B30408BC088AEFAC7C4D2" ma:contentTypeVersion="5" ma:contentTypeDescription="Create a new document." ma:contentTypeScope="" ma:versionID="30101b5de2312d2f37d8cfaf51f9fe14">
  <xsd:schema xmlns:xsd="http://www.w3.org/2001/XMLSchema" xmlns:xs="http://www.w3.org/2001/XMLSchema" xmlns:p="http://schemas.microsoft.com/office/2006/metadata/properties" xmlns:ns2="13ef18e7-8872-4f9a-911a-cf9e675e1e77" xmlns:ns3="59bd01e3-93cf-46e1-9442-045ee2c0bacd" targetNamespace="http://schemas.microsoft.com/office/2006/metadata/properties" ma:root="true" ma:fieldsID="5f5c57751da3c53501c1aafb7339f9f1" ns2:_="" ns3:_="">
    <xsd:import namespace="13ef18e7-8872-4f9a-911a-cf9e675e1e77"/>
    <xsd:import namespace="59bd01e3-93cf-46e1-9442-045ee2c0bac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ef18e7-8872-4f9a-911a-cf9e675e1e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bd01e3-93cf-46e1-9442-045ee2c0bac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989C007-F98D-427A-A328-92973AFD0FB1}">
  <ds:schemaRefs>
    <ds:schemaRef ds:uri="http://schemas.microsoft.com/sharepoint/v3/contenttype/forms"/>
  </ds:schemaRefs>
</ds:datastoreItem>
</file>

<file path=customXml/itemProps2.xml><?xml version="1.0" encoding="utf-8"?>
<ds:datastoreItem xmlns:ds="http://schemas.openxmlformats.org/officeDocument/2006/customXml" ds:itemID="{8ABFD067-0B5F-408D-BD3B-B7C54971ED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ef18e7-8872-4f9a-911a-cf9e675e1e77"/>
    <ds:schemaRef ds:uri="59bd01e3-93cf-46e1-9442-045ee2c0ba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D9B5CC-1FF3-4BA0-8301-8A91960485CF}">
  <ds:schemaRefs>
    <ds:schemaRef ds:uri="http://schemas.microsoft.com/office/infopath/2007/PartnerControls"/>
    <ds:schemaRef ds:uri="http://purl.org/dc/dcmitype/"/>
    <ds:schemaRef ds:uri="http://purl.org/dc/elements/1.1/"/>
    <ds:schemaRef ds:uri="http://schemas.microsoft.com/office/2006/documentManagement/types"/>
    <ds:schemaRef ds:uri="59bd01e3-93cf-46e1-9442-045ee2c0bacd"/>
    <ds:schemaRef ds:uri="http://schemas.openxmlformats.org/package/2006/metadata/core-properties"/>
    <ds:schemaRef ds:uri="http://schemas.microsoft.com/office/2006/metadata/properties"/>
    <ds:schemaRef ds:uri="13ef18e7-8872-4f9a-911a-cf9e675e1e77"/>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2617</TotalTime>
  <Words>2040</Words>
  <Application>Microsoft Office PowerPoint</Application>
  <PresentationFormat>Widescreen</PresentationFormat>
  <Paragraphs>544</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Cambria</vt:lpstr>
      <vt:lpstr>DengXian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Manchester Health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Dickinson</dc:creator>
  <cp:lastModifiedBy>Marian Flanagan</cp:lastModifiedBy>
  <cp:revision>119</cp:revision>
  <cp:lastPrinted>2022-11-08T08:55:47Z</cp:lastPrinted>
  <dcterms:created xsi:type="dcterms:W3CDTF">2022-06-09T10:35:32Z</dcterms:created>
  <dcterms:modified xsi:type="dcterms:W3CDTF">2023-10-20T08:33:53Z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0x010100AA820DE8649B30408BC088AEFAC7C4D2</vt:lpwstr>
  </property>
</Properties>
</file>