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66" r:id="rId6"/>
    <p:sldId id="258" r:id="rId7"/>
    <p:sldId id="259" r:id="rId8"/>
    <p:sldId id="260" r:id="rId9"/>
    <p:sldId id="261" r:id="rId10"/>
    <p:sldId id="267" r:id="rId11"/>
    <p:sldId id="257" r:id="rId12"/>
    <p:sldId id="263" r:id="rId13"/>
    <p:sldId id="264" r:id="rId14"/>
    <p:sldId id="265" r:id="rId15"/>
    <p:sldId id="268" r:id="rId16"/>
    <p:sldId id="26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3396B-BCE9-413C-BE16-04C12D989DB8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7F01-6A98-482C-9DC1-6E6282C873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116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3396B-BCE9-413C-BE16-04C12D989DB8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7F01-6A98-482C-9DC1-6E6282C873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48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3396B-BCE9-413C-BE16-04C12D989DB8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7F01-6A98-482C-9DC1-6E6282C873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136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3396B-BCE9-413C-BE16-04C12D989DB8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7F01-6A98-482C-9DC1-6E6282C873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328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3396B-BCE9-413C-BE16-04C12D989DB8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7F01-6A98-482C-9DC1-6E6282C873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81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3396B-BCE9-413C-BE16-04C12D989DB8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7F01-6A98-482C-9DC1-6E6282C873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868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3396B-BCE9-413C-BE16-04C12D989DB8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7F01-6A98-482C-9DC1-6E6282C873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15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3396B-BCE9-413C-BE16-04C12D989DB8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7F01-6A98-482C-9DC1-6E6282C873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25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3396B-BCE9-413C-BE16-04C12D989DB8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7F01-6A98-482C-9DC1-6E6282C873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271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3396B-BCE9-413C-BE16-04C12D989DB8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7F01-6A98-482C-9DC1-6E6282C873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246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3396B-BCE9-413C-BE16-04C12D989DB8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7F01-6A98-482C-9DC1-6E6282C873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706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3396B-BCE9-413C-BE16-04C12D989DB8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F7F01-6A98-482C-9DC1-6E6282C873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940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77611" y="2473692"/>
            <a:ext cx="40412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/>
              <a:t>Graphics 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2054216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600083"/>
              </p:ext>
            </p:extLst>
          </p:nvPr>
        </p:nvGraphicFramePr>
        <p:xfrm>
          <a:off x="1363283" y="1392113"/>
          <a:ext cx="7735466" cy="35955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9466">
                  <a:extLst>
                    <a:ext uri="{9D8B030D-6E8A-4147-A177-3AD203B41FA5}">
                      <a16:colId xmlns:a16="http://schemas.microsoft.com/office/drawing/2014/main" val="1476070892"/>
                    </a:ext>
                  </a:extLst>
                </a:gridCol>
                <a:gridCol w="978000">
                  <a:extLst>
                    <a:ext uri="{9D8B030D-6E8A-4147-A177-3AD203B41FA5}">
                      <a16:colId xmlns:a16="http://schemas.microsoft.com/office/drawing/2014/main" val="3296253914"/>
                    </a:ext>
                  </a:extLst>
                </a:gridCol>
                <a:gridCol w="978000">
                  <a:extLst>
                    <a:ext uri="{9D8B030D-6E8A-4147-A177-3AD203B41FA5}">
                      <a16:colId xmlns:a16="http://schemas.microsoft.com/office/drawing/2014/main" val="2430343779"/>
                    </a:ext>
                  </a:extLst>
                </a:gridCol>
                <a:gridCol w="978000">
                  <a:extLst>
                    <a:ext uri="{9D8B030D-6E8A-4147-A177-3AD203B41FA5}">
                      <a16:colId xmlns:a16="http://schemas.microsoft.com/office/drawing/2014/main" val="3871600225"/>
                    </a:ext>
                  </a:extLst>
                </a:gridCol>
                <a:gridCol w="978000">
                  <a:extLst>
                    <a:ext uri="{9D8B030D-6E8A-4147-A177-3AD203B41FA5}">
                      <a16:colId xmlns:a16="http://schemas.microsoft.com/office/drawing/2014/main" val="58895278"/>
                    </a:ext>
                  </a:extLst>
                </a:gridCol>
                <a:gridCol w="978000">
                  <a:extLst>
                    <a:ext uri="{9D8B030D-6E8A-4147-A177-3AD203B41FA5}">
                      <a16:colId xmlns:a16="http://schemas.microsoft.com/office/drawing/2014/main" val="1854210015"/>
                    </a:ext>
                  </a:extLst>
                </a:gridCol>
                <a:gridCol w="978000">
                  <a:extLst>
                    <a:ext uri="{9D8B030D-6E8A-4147-A177-3AD203B41FA5}">
                      <a16:colId xmlns:a16="http://schemas.microsoft.com/office/drawing/2014/main" val="3425909437"/>
                    </a:ext>
                  </a:extLst>
                </a:gridCol>
                <a:gridCol w="978000">
                  <a:extLst>
                    <a:ext uri="{9D8B030D-6E8A-4147-A177-3AD203B41FA5}">
                      <a16:colId xmlns:a16="http://schemas.microsoft.com/office/drawing/2014/main" val="4104544639"/>
                    </a:ext>
                  </a:extLst>
                </a:gridCol>
              </a:tblGrid>
              <a:tr h="253530">
                <a:tc rowSpan="4"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</a:rPr>
                        <a:t>Term </a:t>
                      </a:r>
                      <a:r>
                        <a:rPr lang="en-GB" sz="1050" dirty="0" smtClean="0">
                          <a:solidFill>
                            <a:schemeClr val="tx1"/>
                          </a:solidFill>
                          <a:effectLst/>
                        </a:rPr>
                        <a:t>SIX</a:t>
                      </a:r>
                    </a:p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Cycle</a:t>
                      </a:r>
                      <a:r>
                        <a:rPr lang="en-GB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 3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</a:rPr>
                        <a:t>Week 8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Week </a:t>
                      </a: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Week </a:t>
                      </a: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Week </a:t>
                      </a: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Week </a:t>
                      </a: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Week </a:t>
                      </a: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Week </a:t>
                      </a: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180680"/>
                  </a:ext>
                </a:extLst>
              </a:tr>
              <a:tr h="253530">
                <a:tc vMerge="1">
                  <a:txBody>
                    <a:bodyPr/>
                    <a:lstStyle/>
                    <a:p>
                      <a:pPr algn="just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9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05/06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12/06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19/06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26/06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03/07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10/07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17/07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977095"/>
                  </a:ext>
                </a:extLst>
              </a:tr>
              <a:tr h="2115874">
                <a:tc vMerge="1">
                  <a:txBody>
                    <a:bodyPr/>
                    <a:lstStyle/>
                    <a:p>
                      <a:pPr algn="just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9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Architecture Project.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Research.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Photoshoot.</a:t>
                      </a: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Present images</a:t>
                      </a:r>
                      <a:endParaRPr lang="en-GB" sz="1200" b="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Architecture Project.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Research.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Photoshoot.</a:t>
                      </a: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Present images</a:t>
                      </a:r>
                      <a:endParaRPr lang="en-GB" sz="1200" b="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Architecture Project.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Research.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Photoshoot.</a:t>
                      </a: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Present images</a:t>
                      </a:r>
                      <a:endParaRPr lang="en-GB" sz="1200" b="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Architecture Project.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Research.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Photoshoot.</a:t>
                      </a: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Present images</a:t>
                      </a:r>
                      <a:endParaRPr lang="en-GB" sz="1200" b="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GB" sz="12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Architecture Project.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Research.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Photoshoot.</a:t>
                      </a: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Present images</a:t>
                      </a:r>
                      <a:endParaRPr lang="en-GB" sz="1200" b="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GB" sz="12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Architecture Project.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Research.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Photoshoot.</a:t>
                      </a: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Arial" panose="020B0604020202020204" pitchFamily="34" charset="0"/>
                        </a:rPr>
                        <a:t>Present images</a:t>
                      </a:r>
                      <a:endParaRPr lang="en-GB" sz="1200" b="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426641"/>
                  </a:ext>
                </a:extLst>
              </a:tr>
              <a:tr h="9725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76032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11927" y="548640"/>
            <a:ext cx="3403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Photography  Term 6 LTP – Year 10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9572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23169" y="1944303"/>
            <a:ext cx="9345828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00" dirty="0" smtClean="0"/>
              <a:t>3D Design </a:t>
            </a:r>
            <a:endParaRPr lang="en-GB" sz="16600" dirty="0"/>
          </a:p>
        </p:txBody>
      </p:sp>
    </p:spTree>
    <p:extLst>
      <p:ext uri="{BB962C8B-B14F-4D97-AF65-F5344CB8AC3E}">
        <p14:creationId xmlns:p14="http://schemas.microsoft.com/office/powerpoint/2010/main" val="4278565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055" t="2807" r="77246" b="87544"/>
          <a:stretch/>
        </p:blipFill>
        <p:spPr>
          <a:xfrm>
            <a:off x="333635" y="-879610"/>
            <a:ext cx="1997242" cy="661737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57689" y="1221971"/>
          <a:ext cx="11629512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689">
                  <a:extLst>
                    <a:ext uri="{9D8B030D-6E8A-4147-A177-3AD203B41FA5}">
                      <a16:colId xmlns:a16="http://schemas.microsoft.com/office/drawing/2014/main" val="766744506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607105581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4225367913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3838089676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3791060349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692002919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809328137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966480224"/>
                    </a:ext>
                  </a:extLst>
                </a:gridCol>
              </a:tblGrid>
              <a:tr h="324196">
                <a:tc rowSpan="3"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/>
                          </a:solidFill>
                        </a:rPr>
                        <a:t>Year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Week 1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Week 2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Week 3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Week 4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Week 5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Week 6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Week 7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069089"/>
                  </a:ext>
                </a:extLst>
              </a:tr>
              <a:tr h="59020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Introduction to the Workshop/Toy Car Project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Initial Ideas of Toy Cars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Create Template for Toy Car designs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Introduction to workshop tools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Cutting and Shaping Timber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Continuation of cutting and shaping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Sanding and Finishing Design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</a:t>
                      </a:r>
                      <a:r>
                        <a:rPr lang="en-GB" sz="1100" dirty="0" err="1"/>
                        <a:t>dding</a:t>
                      </a:r>
                      <a:r>
                        <a:rPr lang="en-GB" sz="1100" dirty="0"/>
                        <a:t> the Wheels to Toy Car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Testing Design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Feedback.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138547"/>
                  </a:ext>
                </a:extLst>
              </a:tr>
              <a:tr h="344292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Discuss and explain health and safety rules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Mark out timber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Demonstrate correct use of the Pillar Drill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C</a:t>
                      </a:r>
                      <a:r>
                        <a:rPr lang="en-GB" sz="1100" dirty="0"/>
                        <a:t>reate initial ideas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Correctly render chosen idea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Annotate and explain why learners have chosen a design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Transfer chosen design onto card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Cut out template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Transfer template design onto a piece of timber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Identify waste material </a:t>
                      </a:r>
                      <a:endParaRPr lang="en-GB" sz="1100" dirty="0"/>
                    </a:p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Demonstrate the correct use of workshop tools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Identify different tools and explain what they are used for.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Demonstrate the correct use of workshop tools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Identify different tools and explain what they are used for.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Sand work using the correct grades of sandpaper</a:t>
                      </a:r>
                      <a:endParaRPr lang="en-GB" sz="1100" dirty="0"/>
                    </a:p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Glue and finish up toy car design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Test design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06383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01516" y="298641"/>
            <a:ext cx="61762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spc="600" dirty="0" smtClean="0"/>
              <a:t>3D </a:t>
            </a:r>
            <a:endParaRPr lang="en-GB" sz="5400" spc="600" dirty="0"/>
          </a:p>
        </p:txBody>
      </p:sp>
    </p:spTree>
    <p:extLst>
      <p:ext uri="{BB962C8B-B14F-4D97-AF65-F5344CB8AC3E}">
        <p14:creationId xmlns:p14="http://schemas.microsoft.com/office/powerpoint/2010/main" val="4029824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055" t="2807" r="77246" b="87544"/>
          <a:stretch/>
        </p:blipFill>
        <p:spPr>
          <a:xfrm>
            <a:off x="333635" y="-879610"/>
            <a:ext cx="1997242" cy="661737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49376" y="2128059"/>
          <a:ext cx="11629512" cy="306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689">
                  <a:extLst>
                    <a:ext uri="{9D8B030D-6E8A-4147-A177-3AD203B41FA5}">
                      <a16:colId xmlns:a16="http://schemas.microsoft.com/office/drawing/2014/main" val="766744506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607105581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4225367913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3838089676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3791060349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692002919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809328137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966480224"/>
                    </a:ext>
                  </a:extLst>
                </a:gridCol>
              </a:tblGrid>
              <a:tr h="324196">
                <a:tc rowSpan="3"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/>
                          </a:solidFill>
                        </a:rPr>
                        <a:t>Year 8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Week 1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Week 2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Week 3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Week 4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Week 5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Week 6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Week 7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069089"/>
                  </a:ext>
                </a:extLst>
              </a:tr>
              <a:tr h="59020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Introduction to the Workshop/Desk Tidy Project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Create Template for Desk Tidy Designs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Introduction to Workshop Tools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Cutting and Shaping MDF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Continuation of Cutting and Shaping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Sanding and Finishing design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Painting and Finishing Techniques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Painting and Finishing Techniques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Feedback.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138547"/>
                  </a:ext>
                </a:extLst>
              </a:tr>
              <a:tr h="13519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Discuss and explain health and safety rules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Create initial ideas for a desk tidy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Select a create a final idea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C</a:t>
                      </a:r>
                      <a:r>
                        <a:rPr lang="en-GB" sz="1100" dirty="0"/>
                        <a:t>reate template of chosen design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Transfer template onto a piece of MDF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Demonstrate the correct use of workshop tools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Identify different tools and explain what they are used for. </a:t>
                      </a:r>
                      <a:endParaRPr lang="en-GB" sz="11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Demonstrate the correct use of workshop tools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Identify different tools and explain what they are used for.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aseline="0" dirty="0"/>
                        <a:t>Sand work using the correct grades of sandpaper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/>
                        <a:t>A</a:t>
                      </a:r>
                      <a:r>
                        <a:rPr lang="en-GB" sz="1100" baseline="0" dirty="0" err="1"/>
                        <a:t>pply</a:t>
                      </a:r>
                      <a:r>
                        <a:rPr lang="en-GB" sz="1100" baseline="0" dirty="0"/>
                        <a:t> a base layer using acrylic paint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Apply a mask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Apply a Jackson Pollock inspired design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Glue the eyes and foam backing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/>
                        <a:t>A</a:t>
                      </a:r>
                      <a:r>
                        <a:rPr lang="en-GB" sz="1100" baseline="0" dirty="0" err="1"/>
                        <a:t>pply</a:t>
                      </a:r>
                      <a:r>
                        <a:rPr lang="en-GB" sz="1100" baseline="0" dirty="0"/>
                        <a:t> a base layer using acrylic paint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Apply a mask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Apply a Jackson Pollock inspired design</a:t>
                      </a:r>
                      <a:endParaRPr lang="en-GB" sz="11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06383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01516" y="298641"/>
            <a:ext cx="61762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spc="600" dirty="0" smtClean="0"/>
              <a:t>3D </a:t>
            </a:r>
            <a:endParaRPr lang="en-GB" sz="5400" spc="600" dirty="0"/>
          </a:p>
        </p:txBody>
      </p:sp>
    </p:spTree>
    <p:extLst>
      <p:ext uri="{BB962C8B-B14F-4D97-AF65-F5344CB8AC3E}">
        <p14:creationId xmlns:p14="http://schemas.microsoft.com/office/powerpoint/2010/main" val="2233196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055" t="2807" r="77246" b="87544"/>
          <a:stretch/>
        </p:blipFill>
        <p:spPr>
          <a:xfrm>
            <a:off x="333635" y="-879610"/>
            <a:ext cx="1997242" cy="661737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41063" y="1995055"/>
          <a:ext cx="11629512" cy="272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689">
                  <a:extLst>
                    <a:ext uri="{9D8B030D-6E8A-4147-A177-3AD203B41FA5}">
                      <a16:colId xmlns:a16="http://schemas.microsoft.com/office/drawing/2014/main" val="766744506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607105581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4225367913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3838089676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3791060349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692002919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809328137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966480224"/>
                    </a:ext>
                  </a:extLst>
                </a:gridCol>
              </a:tblGrid>
              <a:tr h="324196">
                <a:tc rowSpan="3"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/>
                          </a:solidFill>
                        </a:rPr>
                        <a:t>Year 9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Week 1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Week 2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Week 3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Week 4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Week 5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Week 6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Week 7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069089"/>
                  </a:ext>
                </a:extLst>
              </a:tr>
              <a:tr h="59020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Introduction to the Workshop</a:t>
                      </a:r>
                    </a:p>
                    <a:p>
                      <a:pPr algn="ctr"/>
                      <a:endParaRPr lang="en-GB" sz="1100" dirty="0"/>
                    </a:p>
                    <a:p>
                      <a:pPr algn="ctr"/>
                      <a:r>
                        <a:rPr lang="en-GB" sz="1100" dirty="0"/>
                        <a:t>What is Bio-mimicry?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How to Create a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Bio-mimicry Research Page.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“Hotel of the Future” I</a:t>
                      </a:r>
                      <a:r>
                        <a:rPr lang="en-GB" sz="1100" dirty="0"/>
                        <a:t>initial Ideas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“Hotel of the Future”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How to Develop an Idea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Introduction to Modelling Techniques and Tools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Cardboard Modelling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“Hotel of the Future”</a:t>
                      </a:r>
                    </a:p>
                    <a:p>
                      <a:pPr algn="ctr"/>
                      <a:r>
                        <a:rPr lang="en-US" sz="1100" dirty="0"/>
                        <a:t>Cardboard Modelling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Feedback.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138547"/>
                  </a:ext>
                </a:extLst>
              </a:tr>
              <a:tr h="13519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Discuss and explain health and safety rules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Identify types of Bio-mimicry in real life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Create a research page on               bio-mimicry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Annotate and compose work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Sketch and draw basic design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C</a:t>
                      </a:r>
                      <a:r>
                        <a:rPr lang="en-GB" sz="1100" dirty="0"/>
                        <a:t>reate initial ideas using Bio-mimicry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Use a variety of techniques to generate ideas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Develop initial ideas using the Subtraction, Addition and Manipulation techniques.</a:t>
                      </a:r>
                      <a:r>
                        <a:rPr lang="en-GB" sz="1100" baseline="0" dirty="0"/>
                        <a:t>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Safe use of box cutters/craft knifes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Dyson Hoover cardboard prototyping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Cardboard modelling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Nets and cubes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Create cardboard model of a “hotel of the future”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Safe use of box cutters/craft knifes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Cardboard modelling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Nets and cubes</a:t>
                      </a:r>
                      <a:r>
                        <a:rPr lang="en-GB" sz="11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06383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01516" y="298641"/>
            <a:ext cx="61762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spc="600" dirty="0" smtClean="0"/>
              <a:t>3D </a:t>
            </a:r>
            <a:endParaRPr lang="en-GB" sz="5400" spc="600" dirty="0"/>
          </a:p>
        </p:txBody>
      </p:sp>
    </p:spTree>
    <p:extLst>
      <p:ext uri="{BB962C8B-B14F-4D97-AF65-F5344CB8AC3E}">
        <p14:creationId xmlns:p14="http://schemas.microsoft.com/office/powerpoint/2010/main" val="1812510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563560"/>
              </p:ext>
            </p:extLst>
          </p:nvPr>
        </p:nvGraphicFramePr>
        <p:xfrm>
          <a:off x="1363283" y="1392113"/>
          <a:ext cx="8171412" cy="3886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8072">
                  <a:extLst>
                    <a:ext uri="{9D8B030D-6E8A-4147-A177-3AD203B41FA5}">
                      <a16:colId xmlns:a16="http://schemas.microsoft.com/office/drawing/2014/main" val="1476070892"/>
                    </a:ext>
                  </a:extLst>
                </a:gridCol>
                <a:gridCol w="477340">
                  <a:extLst>
                    <a:ext uri="{9D8B030D-6E8A-4147-A177-3AD203B41FA5}">
                      <a16:colId xmlns:a16="http://schemas.microsoft.com/office/drawing/2014/main" val="931916264"/>
                    </a:ext>
                  </a:extLst>
                </a:gridCol>
                <a:gridCol w="978000">
                  <a:extLst>
                    <a:ext uri="{9D8B030D-6E8A-4147-A177-3AD203B41FA5}">
                      <a16:colId xmlns:a16="http://schemas.microsoft.com/office/drawing/2014/main" val="3296253914"/>
                    </a:ext>
                  </a:extLst>
                </a:gridCol>
                <a:gridCol w="978000">
                  <a:extLst>
                    <a:ext uri="{9D8B030D-6E8A-4147-A177-3AD203B41FA5}">
                      <a16:colId xmlns:a16="http://schemas.microsoft.com/office/drawing/2014/main" val="2430343779"/>
                    </a:ext>
                  </a:extLst>
                </a:gridCol>
                <a:gridCol w="978000">
                  <a:extLst>
                    <a:ext uri="{9D8B030D-6E8A-4147-A177-3AD203B41FA5}">
                      <a16:colId xmlns:a16="http://schemas.microsoft.com/office/drawing/2014/main" val="3871600225"/>
                    </a:ext>
                  </a:extLst>
                </a:gridCol>
                <a:gridCol w="978000">
                  <a:extLst>
                    <a:ext uri="{9D8B030D-6E8A-4147-A177-3AD203B41FA5}">
                      <a16:colId xmlns:a16="http://schemas.microsoft.com/office/drawing/2014/main" val="58895278"/>
                    </a:ext>
                  </a:extLst>
                </a:gridCol>
                <a:gridCol w="978000">
                  <a:extLst>
                    <a:ext uri="{9D8B030D-6E8A-4147-A177-3AD203B41FA5}">
                      <a16:colId xmlns:a16="http://schemas.microsoft.com/office/drawing/2014/main" val="1854210015"/>
                    </a:ext>
                  </a:extLst>
                </a:gridCol>
                <a:gridCol w="978000">
                  <a:extLst>
                    <a:ext uri="{9D8B030D-6E8A-4147-A177-3AD203B41FA5}">
                      <a16:colId xmlns:a16="http://schemas.microsoft.com/office/drawing/2014/main" val="3425909437"/>
                    </a:ext>
                  </a:extLst>
                </a:gridCol>
                <a:gridCol w="978000">
                  <a:extLst>
                    <a:ext uri="{9D8B030D-6E8A-4147-A177-3AD203B41FA5}">
                      <a16:colId xmlns:a16="http://schemas.microsoft.com/office/drawing/2014/main" val="4104544639"/>
                    </a:ext>
                  </a:extLst>
                </a:gridCol>
              </a:tblGrid>
              <a:tr h="253530">
                <a:tc rowSpan="4"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</a:rPr>
                        <a:t>Term </a:t>
                      </a:r>
                      <a:r>
                        <a:rPr lang="en-GB" sz="1050" dirty="0" smtClean="0">
                          <a:solidFill>
                            <a:schemeClr val="tx1"/>
                          </a:solidFill>
                          <a:effectLst/>
                        </a:rPr>
                        <a:t>SIX</a:t>
                      </a:r>
                    </a:p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Cycle</a:t>
                      </a:r>
                      <a:r>
                        <a:rPr lang="en-GB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 3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</a:rPr>
                        <a:t>Week 8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Week </a:t>
                      </a: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Week </a:t>
                      </a: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Week </a:t>
                      </a: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Week </a:t>
                      </a: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Week </a:t>
                      </a: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Week </a:t>
                      </a: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180680"/>
                  </a:ext>
                </a:extLst>
              </a:tr>
              <a:tr h="253530">
                <a:tc vMerge="1">
                  <a:txBody>
                    <a:bodyPr/>
                    <a:lstStyle/>
                    <a:p>
                      <a:pPr algn="just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9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05/06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12/06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19/06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26/06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03/07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10/07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17/07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977095"/>
                  </a:ext>
                </a:extLst>
              </a:tr>
              <a:tr h="2096696">
                <a:tc vMerge="1">
                  <a:txBody>
                    <a:bodyPr/>
                    <a:lstStyle/>
                    <a:p>
                      <a:pPr algn="just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9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Double</a:t>
                      </a:r>
                      <a:endParaRPr lang="en-GB" sz="1400" dirty="0"/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dirty="0" smtClean="0">
                          <a:solidFill>
                            <a:schemeClr val="tx1"/>
                          </a:solidFill>
                          <a:effectLst/>
                        </a:rPr>
                        <a:t>Memphis Architecture Project-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Development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 of ideas: Initial shapes</a:t>
                      </a:r>
                      <a:endParaRPr lang="en-GB" sz="900" b="0" u="none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dirty="0" smtClean="0">
                          <a:solidFill>
                            <a:schemeClr val="tx1"/>
                          </a:solidFill>
                          <a:effectLst/>
                        </a:rPr>
                        <a:t>Memphis Architecture Project-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Development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 of ideas: Initial shapes</a:t>
                      </a:r>
                      <a:endParaRPr lang="en-GB" sz="900" b="0" u="non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none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dirty="0" smtClean="0">
                          <a:solidFill>
                            <a:schemeClr val="tx1"/>
                          </a:solidFill>
                          <a:effectLst/>
                        </a:rPr>
                        <a:t>Memphis Architecture Project-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Cardboard modelling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none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dirty="0" smtClean="0">
                          <a:solidFill>
                            <a:schemeClr val="tx1"/>
                          </a:solidFill>
                          <a:effectLst/>
                        </a:rPr>
                        <a:t>Memphis Architecture Project-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Preparation for trip</a:t>
                      </a:r>
                    </a:p>
                    <a:p>
                      <a:endParaRPr lang="en-GB" sz="9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dirty="0" smtClean="0">
                          <a:solidFill>
                            <a:schemeClr val="tx1"/>
                          </a:solidFill>
                          <a:effectLst/>
                        </a:rPr>
                        <a:t>Memphis Architecture Project-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Response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 to trip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Final designs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Making of final model</a:t>
                      </a:r>
                      <a:endParaRPr lang="en-GB" sz="900" b="0" u="non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none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dirty="0" smtClean="0">
                          <a:solidFill>
                            <a:schemeClr val="tx1"/>
                          </a:solidFill>
                          <a:effectLst/>
                        </a:rPr>
                        <a:t>Memphis Architecture Project-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Making of final model</a:t>
                      </a:r>
                      <a:endParaRPr lang="en-GB" sz="900" b="0" u="none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426641"/>
                  </a:ext>
                </a:extLst>
              </a:tr>
              <a:tr h="9725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Single</a:t>
                      </a:r>
                      <a:endParaRPr lang="en-GB" sz="1400" dirty="0"/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dirty="0" smtClean="0">
                          <a:solidFill>
                            <a:schemeClr val="tx1"/>
                          </a:solidFill>
                          <a:effectLst/>
                        </a:rPr>
                        <a:t>Memphis Architecture Project-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Development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 of ideas: Initial shapes</a:t>
                      </a:r>
                      <a:endParaRPr lang="en-GB" sz="900" b="0" u="non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dirty="0" smtClean="0">
                          <a:solidFill>
                            <a:schemeClr val="tx1"/>
                          </a:solidFill>
                          <a:effectLst/>
                        </a:rPr>
                        <a:t>Memphis Architecture Project-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Cardboard modelling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none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dirty="0" smtClean="0">
                          <a:solidFill>
                            <a:schemeClr val="tx1"/>
                          </a:solidFill>
                          <a:effectLst/>
                        </a:rPr>
                        <a:t>Memphis Architecture Project-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Cardboard modelling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none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smtClean="0">
                          <a:solidFill>
                            <a:schemeClr val="tx1"/>
                          </a:solidFill>
                          <a:effectLst/>
                        </a:rPr>
                        <a:t>Memphis Architecture Project-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smtClean="0">
                          <a:solidFill>
                            <a:schemeClr val="tx1"/>
                          </a:solidFill>
                          <a:effectLst/>
                        </a:rPr>
                        <a:t>TRIP to Salford Quays</a:t>
                      </a:r>
                    </a:p>
                    <a:p>
                      <a:endParaRPr lang="en-GB" sz="9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smtClean="0">
                          <a:solidFill>
                            <a:schemeClr val="tx1"/>
                          </a:solidFill>
                          <a:effectLst/>
                        </a:rPr>
                        <a:t>Memphis Architecture Project-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baseline="0" smtClean="0">
                          <a:solidFill>
                            <a:schemeClr val="tx1"/>
                          </a:solidFill>
                          <a:effectLst/>
                        </a:rPr>
                        <a:t>Making of final model</a:t>
                      </a:r>
                      <a:endParaRPr lang="en-GB" sz="900" b="0" u="none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en-GB" sz="9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76032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11927" y="548640"/>
            <a:ext cx="2549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3D Term 6 LTP – year ten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819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11116" y="870477"/>
            <a:ext cx="61762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spc="600" dirty="0" smtClean="0"/>
              <a:t>Construction </a:t>
            </a:r>
            <a:endParaRPr lang="en-GB" sz="5400" spc="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987203"/>
              </p:ext>
            </p:extLst>
          </p:nvPr>
        </p:nvGraphicFramePr>
        <p:xfrm>
          <a:off x="820800" y="1793807"/>
          <a:ext cx="11018273" cy="4151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455">
                  <a:extLst>
                    <a:ext uri="{9D8B030D-6E8A-4147-A177-3AD203B41FA5}">
                      <a16:colId xmlns:a16="http://schemas.microsoft.com/office/drawing/2014/main" val="1476070892"/>
                    </a:ext>
                  </a:extLst>
                </a:gridCol>
                <a:gridCol w="1905892">
                  <a:extLst>
                    <a:ext uri="{9D8B030D-6E8A-4147-A177-3AD203B41FA5}">
                      <a16:colId xmlns:a16="http://schemas.microsoft.com/office/drawing/2014/main" val="3296253914"/>
                    </a:ext>
                  </a:extLst>
                </a:gridCol>
                <a:gridCol w="1160070">
                  <a:extLst>
                    <a:ext uri="{9D8B030D-6E8A-4147-A177-3AD203B41FA5}">
                      <a16:colId xmlns:a16="http://schemas.microsoft.com/office/drawing/2014/main" val="2430343779"/>
                    </a:ext>
                  </a:extLst>
                </a:gridCol>
                <a:gridCol w="1318660">
                  <a:extLst>
                    <a:ext uri="{9D8B030D-6E8A-4147-A177-3AD203B41FA5}">
                      <a16:colId xmlns:a16="http://schemas.microsoft.com/office/drawing/2014/main" val="3871600225"/>
                    </a:ext>
                  </a:extLst>
                </a:gridCol>
                <a:gridCol w="2416125">
                  <a:extLst>
                    <a:ext uri="{9D8B030D-6E8A-4147-A177-3AD203B41FA5}">
                      <a16:colId xmlns:a16="http://schemas.microsoft.com/office/drawing/2014/main" val="58895278"/>
                    </a:ext>
                  </a:extLst>
                </a:gridCol>
                <a:gridCol w="1064323">
                  <a:extLst>
                    <a:ext uri="{9D8B030D-6E8A-4147-A177-3AD203B41FA5}">
                      <a16:colId xmlns:a16="http://schemas.microsoft.com/office/drawing/2014/main" val="1854210015"/>
                    </a:ext>
                  </a:extLst>
                </a:gridCol>
                <a:gridCol w="1064323">
                  <a:extLst>
                    <a:ext uri="{9D8B030D-6E8A-4147-A177-3AD203B41FA5}">
                      <a16:colId xmlns:a16="http://schemas.microsoft.com/office/drawing/2014/main" val="3425909437"/>
                    </a:ext>
                  </a:extLst>
                </a:gridCol>
                <a:gridCol w="1116425">
                  <a:extLst>
                    <a:ext uri="{9D8B030D-6E8A-4147-A177-3AD203B41FA5}">
                      <a16:colId xmlns:a16="http://schemas.microsoft.com/office/drawing/2014/main" val="4104544639"/>
                    </a:ext>
                  </a:extLst>
                </a:gridCol>
              </a:tblGrid>
              <a:tr h="628551">
                <a:tc rowSpan="3"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Term SIX</a:t>
                      </a:r>
                    </a:p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Cycle</a:t>
                      </a:r>
                      <a:r>
                        <a:rPr lang="en-GB" sz="18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 3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Week 8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Week 9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Week 10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Week 11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Week 12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Week 13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Week 14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180680"/>
                  </a:ext>
                </a:extLst>
              </a:tr>
              <a:tr h="1023534">
                <a:tc vMerge="1">
                  <a:txBody>
                    <a:bodyPr/>
                    <a:lstStyle/>
                    <a:p>
                      <a:pPr algn="just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9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05/06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12/06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19/06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26/06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03/07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10/07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17/07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977095"/>
                  </a:ext>
                </a:extLst>
              </a:tr>
              <a:tr h="2499499">
                <a:tc vMerge="1">
                  <a:txBody>
                    <a:bodyPr/>
                    <a:lstStyle/>
                    <a:p>
                      <a:pPr algn="just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9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Types of Foundations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Greenfield &amp; Brownfield sites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Analysis of new examination paper first ran in March 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Analysis of new examination paper first ran in March 2022</a:t>
                      </a:r>
                    </a:p>
                    <a:p>
                      <a:pPr algn="l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Preparation for Component 3 – Construction &amp; Design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426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907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055" t="2807" r="77246" b="87544"/>
          <a:stretch/>
        </p:blipFill>
        <p:spPr>
          <a:xfrm>
            <a:off x="333635" y="-879610"/>
            <a:ext cx="1997242" cy="661737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57689" y="1221971"/>
          <a:ext cx="1162951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689">
                  <a:extLst>
                    <a:ext uri="{9D8B030D-6E8A-4147-A177-3AD203B41FA5}">
                      <a16:colId xmlns:a16="http://schemas.microsoft.com/office/drawing/2014/main" val="766744506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607105581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4225367913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3838089676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3791060349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692002919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809328137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966480224"/>
                    </a:ext>
                  </a:extLst>
                </a:gridCol>
              </a:tblGrid>
              <a:tr h="324196">
                <a:tc rowSpan="3">
                  <a:txBody>
                    <a:bodyPr/>
                    <a:lstStyle/>
                    <a:p>
                      <a:endParaRPr lang="en-GB" sz="3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3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Year 7 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1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2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3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4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5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6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7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069089"/>
                  </a:ext>
                </a:extLst>
              </a:tr>
              <a:tr h="59020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What is Graphic Design?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Key elements: Colour and Tone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Key elements: Imagery</a:t>
                      </a:r>
                    </a:p>
                    <a:p>
                      <a:pPr algn="ctr"/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Key elements: Typography</a:t>
                      </a:r>
                    </a:p>
                    <a:p>
                      <a:pPr algn="ctr"/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Key elements: Composition</a:t>
                      </a:r>
                    </a:p>
                    <a:p>
                      <a:pPr algn="ctr"/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Line/Final Design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Feedback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138547"/>
                  </a:ext>
                </a:extLst>
              </a:tr>
              <a:tr h="13519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 smtClean="0"/>
                        <a:t>Produce a research page including: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Graphic design definition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Examples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Careers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The 6 key elements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 smtClean="0"/>
                        <a:t>Research page on Colour/Tone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Primary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Secondary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Tertiary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Colour</a:t>
                      </a:r>
                      <a:r>
                        <a:rPr lang="en-GB" sz="1100" baseline="0" dirty="0" smtClean="0"/>
                        <a:t> harmonies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 smtClean="0"/>
                        <a:t>Book cover design: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Selection of appropriate imagery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Drawing</a:t>
                      </a:r>
                      <a:r>
                        <a:rPr lang="en-GB" sz="1100" baseline="0" dirty="0" smtClean="0"/>
                        <a:t> skills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 smtClean="0"/>
                        <a:t>Research typography: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Serif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Sans</a:t>
                      </a:r>
                      <a:r>
                        <a:rPr lang="en-GB" sz="1100" baseline="0" dirty="0" smtClean="0"/>
                        <a:t> Serif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Decorative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Script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Selection of appropriate type for book cover</a:t>
                      </a:r>
                    </a:p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Experimentation of composition: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Rule</a:t>
                      </a:r>
                      <a:r>
                        <a:rPr lang="en-GB" sz="1100" baseline="0" dirty="0" smtClean="0"/>
                        <a:t> of thirds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Symmetrical Balance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Asymmetrical balance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Introduce Line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Final design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Feedback on research and experimentation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Analysis of a book cover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063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0213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055" t="2807" r="77246" b="87544"/>
          <a:stretch/>
        </p:blipFill>
        <p:spPr>
          <a:xfrm>
            <a:off x="333635" y="-879610"/>
            <a:ext cx="1997242" cy="661737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49376" y="2128059"/>
          <a:ext cx="11629512" cy="2388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689">
                  <a:extLst>
                    <a:ext uri="{9D8B030D-6E8A-4147-A177-3AD203B41FA5}">
                      <a16:colId xmlns:a16="http://schemas.microsoft.com/office/drawing/2014/main" val="766744506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607105581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4225367913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3838089676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3791060349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692002919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809328137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966480224"/>
                    </a:ext>
                  </a:extLst>
                </a:gridCol>
              </a:tblGrid>
              <a:tr h="324196">
                <a:tc rowSpan="3">
                  <a:txBody>
                    <a:bodyPr/>
                    <a:lstStyle/>
                    <a:p>
                      <a:endParaRPr lang="en-GB" sz="3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Year 8 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1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2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3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4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5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6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7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069089"/>
                  </a:ext>
                </a:extLst>
              </a:tr>
              <a:tr h="59020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Intro</a:t>
                      </a:r>
                      <a:r>
                        <a:rPr lang="en-GB" sz="1100" baseline="0" dirty="0" smtClean="0"/>
                        <a:t> to Graphic Design/Logos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Add to research page/ Experimentation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Digital experimentation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Digital development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Application of design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Application of skills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Feedback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138547"/>
                  </a:ext>
                </a:extLst>
              </a:tr>
              <a:tr h="13519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 smtClean="0"/>
                        <a:t>Research page on Logos: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Definition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Additional facts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err="1" smtClean="0"/>
                        <a:t>Pictoral</a:t>
                      </a:r>
                      <a:endParaRPr lang="en-GB" sz="11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Wordmark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Abstract Iconography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 smtClean="0"/>
                        <a:t>Michael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baseline="0" dirty="0" err="1" smtClean="0"/>
                        <a:t>B</a:t>
                      </a:r>
                      <a:r>
                        <a:rPr lang="en-GB" sz="1100" dirty="0" err="1" smtClean="0"/>
                        <a:t>ierut</a:t>
                      </a:r>
                      <a:endParaRPr lang="en-GB" sz="11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Experiment: hand</a:t>
                      </a:r>
                      <a:r>
                        <a:rPr lang="en-GB" sz="1100" baseline="0" dirty="0" smtClean="0"/>
                        <a:t> drawn logos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Abstract iconography: basic geometric shapes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Convert initial sketches into digital designs of logos in two basic colours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 smtClean="0"/>
                        <a:t>Development of logos</a:t>
                      </a:r>
                      <a:r>
                        <a:rPr lang="en-GB" sz="1100" baseline="0" dirty="0" smtClean="0"/>
                        <a:t> through colour: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Analogous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Complementary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Triadic</a:t>
                      </a:r>
                      <a:r>
                        <a:rPr lang="en-GB" sz="1100" dirty="0" smtClean="0"/>
                        <a:t>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 smtClean="0"/>
                        <a:t>Selection</a:t>
                      </a:r>
                      <a:r>
                        <a:rPr lang="en-GB" sz="1100" baseline="0" dirty="0" smtClean="0"/>
                        <a:t> of favourite </a:t>
                      </a:r>
                      <a:r>
                        <a:rPr lang="en-GB" sz="1100" dirty="0" smtClean="0"/>
                        <a:t>logo: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Apply to business card in Photoshop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Recreate famous logos on PowerPoint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Feedback on research and experimentation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Analysis of logos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063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579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055" t="2807" r="77246" b="87544"/>
          <a:stretch/>
        </p:blipFill>
        <p:spPr>
          <a:xfrm>
            <a:off x="333635" y="-879610"/>
            <a:ext cx="1997242" cy="661737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41063" y="1995055"/>
          <a:ext cx="11629512" cy="2556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689">
                  <a:extLst>
                    <a:ext uri="{9D8B030D-6E8A-4147-A177-3AD203B41FA5}">
                      <a16:colId xmlns:a16="http://schemas.microsoft.com/office/drawing/2014/main" val="766744506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607105581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4225367913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3838089676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3791060349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692002919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809328137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966480224"/>
                    </a:ext>
                  </a:extLst>
                </a:gridCol>
              </a:tblGrid>
              <a:tr h="324196">
                <a:tc rowSpan="3">
                  <a:txBody>
                    <a:bodyPr/>
                    <a:lstStyle/>
                    <a:p>
                      <a:endParaRPr lang="en-GB" sz="3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3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Year 9 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1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2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3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4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5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6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7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069089"/>
                  </a:ext>
                </a:extLst>
              </a:tr>
              <a:tr h="59020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Intro</a:t>
                      </a:r>
                      <a:r>
                        <a:rPr lang="en-GB" sz="1100" baseline="0" dirty="0" smtClean="0"/>
                        <a:t> to Graphic Design/Typography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3D</a:t>
                      </a:r>
                      <a:r>
                        <a:rPr lang="en-GB" sz="1100" baseline="0" dirty="0" smtClean="0"/>
                        <a:t> Type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Onomatopoeia Type</a:t>
                      </a:r>
                      <a:r>
                        <a:rPr lang="en-GB" sz="1100" baseline="0" dirty="0" smtClean="0"/>
                        <a:t> 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Digital Experimentation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Digital Experimentation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Digital Experimentation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Feedback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138547"/>
                  </a:ext>
                </a:extLst>
              </a:tr>
              <a:tr h="13519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 smtClean="0"/>
                        <a:t>Research page on Typography: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Definition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Serif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Sans</a:t>
                      </a:r>
                      <a:r>
                        <a:rPr lang="en-GB" sz="1100" baseline="0" dirty="0" smtClean="0"/>
                        <a:t> Serif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Decorative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Script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Hand</a:t>
                      </a:r>
                      <a:r>
                        <a:rPr lang="en-GB" sz="1100" baseline="0" dirty="0" smtClean="0"/>
                        <a:t> drawn examples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 smtClean="0"/>
                        <a:t>Draw out the word “TYPE” in 3D letters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Drawing</a:t>
                      </a:r>
                      <a:r>
                        <a:rPr lang="en-GB" sz="1100" baseline="0" dirty="0" smtClean="0"/>
                        <a:t> skills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Pro Marker rendering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Hand drawing Typography</a:t>
                      </a:r>
                      <a:r>
                        <a:rPr lang="en-GB" sz="1100" baseline="0" dirty="0" smtClean="0"/>
                        <a:t> in the style of the word</a:t>
                      </a:r>
                      <a:endParaRPr lang="en-GB" sz="11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Using text boxes in PowerPoint: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Selection of type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Colour</a:t>
                      </a:r>
                      <a:r>
                        <a:rPr lang="en-GB" sz="1100" baseline="0" dirty="0" smtClean="0"/>
                        <a:t> of text boxes/Type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Analogous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Complementary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Contrast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 smtClean="0"/>
                        <a:t>Psychedelic warped text: Photoshop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Rasterize text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Warp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Colour selection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 smtClean="0"/>
                        <a:t>Imagery in text:</a:t>
                      </a:r>
                      <a:r>
                        <a:rPr lang="en-GB" sz="1100" baseline="0" dirty="0" smtClean="0"/>
                        <a:t> Photoshop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smtClean="0"/>
                        <a:t>Clipping mask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Feedback on research and experimentation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Analysis of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063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6676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498137"/>
              </p:ext>
            </p:extLst>
          </p:nvPr>
        </p:nvGraphicFramePr>
        <p:xfrm>
          <a:off x="1363283" y="1392113"/>
          <a:ext cx="8171412" cy="36871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9466">
                  <a:extLst>
                    <a:ext uri="{9D8B030D-6E8A-4147-A177-3AD203B41FA5}">
                      <a16:colId xmlns:a16="http://schemas.microsoft.com/office/drawing/2014/main" val="1476070892"/>
                    </a:ext>
                  </a:extLst>
                </a:gridCol>
                <a:gridCol w="435946">
                  <a:extLst>
                    <a:ext uri="{9D8B030D-6E8A-4147-A177-3AD203B41FA5}">
                      <a16:colId xmlns:a16="http://schemas.microsoft.com/office/drawing/2014/main" val="288654462"/>
                    </a:ext>
                  </a:extLst>
                </a:gridCol>
                <a:gridCol w="978000">
                  <a:extLst>
                    <a:ext uri="{9D8B030D-6E8A-4147-A177-3AD203B41FA5}">
                      <a16:colId xmlns:a16="http://schemas.microsoft.com/office/drawing/2014/main" val="3296253914"/>
                    </a:ext>
                  </a:extLst>
                </a:gridCol>
                <a:gridCol w="978000">
                  <a:extLst>
                    <a:ext uri="{9D8B030D-6E8A-4147-A177-3AD203B41FA5}">
                      <a16:colId xmlns:a16="http://schemas.microsoft.com/office/drawing/2014/main" val="2430343779"/>
                    </a:ext>
                  </a:extLst>
                </a:gridCol>
                <a:gridCol w="978000">
                  <a:extLst>
                    <a:ext uri="{9D8B030D-6E8A-4147-A177-3AD203B41FA5}">
                      <a16:colId xmlns:a16="http://schemas.microsoft.com/office/drawing/2014/main" val="3871600225"/>
                    </a:ext>
                  </a:extLst>
                </a:gridCol>
                <a:gridCol w="978000">
                  <a:extLst>
                    <a:ext uri="{9D8B030D-6E8A-4147-A177-3AD203B41FA5}">
                      <a16:colId xmlns:a16="http://schemas.microsoft.com/office/drawing/2014/main" val="58895278"/>
                    </a:ext>
                  </a:extLst>
                </a:gridCol>
                <a:gridCol w="978000">
                  <a:extLst>
                    <a:ext uri="{9D8B030D-6E8A-4147-A177-3AD203B41FA5}">
                      <a16:colId xmlns:a16="http://schemas.microsoft.com/office/drawing/2014/main" val="1854210015"/>
                    </a:ext>
                  </a:extLst>
                </a:gridCol>
                <a:gridCol w="978000">
                  <a:extLst>
                    <a:ext uri="{9D8B030D-6E8A-4147-A177-3AD203B41FA5}">
                      <a16:colId xmlns:a16="http://schemas.microsoft.com/office/drawing/2014/main" val="3425909437"/>
                    </a:ext>
                  </a:extLst>
                </a:gridCol>
                <a:gridCol w="978000">
                  <a:extLst>
                    <a:ext uri="{9D8B030D-6E8A-4147-A177-3AD203B41FA5}">
                      <a16:colId xmlns:a16="http://schemas.microsoft.com/office/drawing/2014/main" val="4104544639"/>
                    </a:ext>
                  </a:extLst>
                </a:gridCol>
              </a:tblGrid>
              <a:tr h="253530">
                <a:tc rowSpan="4"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</a:rPr>
                        <a:t>Term </a:t>
                      </a:r>
                      <a:r>
                        <a:rPr lang="en-GB" sz="1050" dirty="0" smtClean="0">
                          <a:solidFill>
                            <a:schemeClr val="tx1"/>
                          </a:solidFill>
                          <a:effectLst/>
                        </a:rPr>
                        <a:t>SIX</a:t>
                      </a:r>
                    </a:p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Cycle</a:t>
                      </a:r>
                      <a:r>
                        <a:rPr lang="en-GB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 3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</a:rPr>
                        <a:t>Week 8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Week </a:t>
                      </a: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Week </a:t>
                      </a: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Week </a:t>
                      </a: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Week </a:t>
                      </a: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Week </a:t>
                      </a: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Week </a:t>
                      </a: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180680"/>
                  </a:ext>
                </a:extLst>
              </a:tr>
              <a:tr h="253530">
                <a:tc vMerge="1">
                  <a:txBody>
                    <a:bodyPr/>
                    <a:lstStyle/>
                    <a:p>
                      <a:pPr algn="just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9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05/06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12/06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19/06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26/06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03/07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10/07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17/07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977095"/>
                  </a:ext>
                </a:extLst>
              </a:tr>
              <a:tr h="2115874">
                <a:tc vMerge="1">
                  <a:txBody>
                    <a:bodyPr/>
                    <a:lstStyle/>
                    <a:p>
                      <a:pPr algn="just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9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Double</a:t>
                      </a:r>
                      <a:endParaRPr lang="en-GB" sz="1400" dirty="0"/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dirty="0" smtClean="0">
                          <a:solidFill>
                            <a:schemeClr val="tx1"/>
                          </a:solidFill>
                          <a:effectLst/>
                        </a:rPr>
                        <a:t>Manchester Day Project–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Hannah Hoch Poster Design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dirty="0" smtClean="0">
                          <a:solidFill>
                            <a:schemeClr val="tx1"/>
                          </a:solidFill>
                          <a:effectLst/>
                        </a:rPr>
                        <a:t>Manchester Day Project–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Final Poster Design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dirty="0" smtClean="0">
                          <a:solidFill>
                            <a:schemeClr val="tx1"/>
                          </a:solidFill>
                          <a:effectLst/>
                        </a:rPr>
                        <a:t>Manchester Day Project–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Final Poster Design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dirty="0" smtClean="0">
                          <a:solidFill>
                            <a:schemeClr val="tx1"/>
                          </a:solidFill>
                          <a:effectLst/>
                        </a:rPr>
                        <a:t>Salford Quays Project-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Preparation and research</a:t>
                      </a:r>
                    </a:p>
                    <a:p>
                      <a:endParaRPr lang="en-GB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dirty="0" smtClean="0">
                          <a:solidFill>
                            <a:schemeClr val="tx1"/>
                          </a:solidFill>
                          <a:effectLst/>
                        </a:rPr>
                        <a:t>Salford Quays Project-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Stamps: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 initial designs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Stamps: Development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dirty="0" smtClean="0">
                          <a:solidFill>
                            <a:schemeClr val="tx1"/>
                          </a:solidFill>
                          <a:effectLst/>
                        </a:rPr>
                        <a:t>Salford Quays Project-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Stamps: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 final designs</a:t>
                      </a:r>
                    </a:p>
                    <a:p>
                      <a:pPr algn="l"/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426641"/>
                  </a:ext>
                </a:extLst>
              </a:tr>
              <a:tr h="9725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Single</a:t>
                      </a:r>
                      <a:endParaRPr lang="en-GB" sz="1400" dirty="0"/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dirty="0" smtClean="0">
                          <a:solidFill>
                            <a:schemeClr val="tx1"/>
                          </a:solidFill>
                          <a:effectLst/>
                        </a:rPr>
                        <a:t>Manchester Day Project–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Hannah Hoch Poster Design</a:t>
                      </a:r>
                    </a:p>
                    <a:p>
                      <a:pPr algn="l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dirty="0" smtClean="0">
                          <a:solidFill>
                            <a:schemeClr val="tx1"/>
                          </a:solidFill>
                          <a:effectLst/>
                        </a:rPr>
                        <a:t>Manchester Day Project–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Final Poster Design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dirty="0" smtClean="0">
                          <a:solidFill>
                            <a:schemeClr val="tx1"/>
                          </a:solidFill>
                          <a:effectLst/>
                        </a:rPr>
                        <a:t>Salford Quays Project-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Preparation and research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dirty="0" smtClean="0">
                          <a:solidFill>
                            <a:schemeClr val="tx1"/>
                          </a:solidFill>
                          <a:effectLst/>
                        </a:rPr>
                        <a:t>Salford Quays Project-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TRIP</a:t>
                      </a:r>
                    </a:p>
                    <a:p>
                      <a:endParaRPr lang="en-GB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dirty="0" smtClean="0">
                          <a:solidFill>
                            <a:schemeClr val="tx1"/>
                          </a:solidFill>
                          <a:effectLst/>
                        </a:rPr>
                        <a:t>Salford Quays Project-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Stamps:</a:t>
                      </a:r>
                      <a:r>
                        <a:rPr lang="en-GB" sz="900" b="0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 final designs/ presentation</a:t>
                      </a:r>
                    </a:p>
                    <a:p>
                      <a:endParaRPr lang="en-GB" sz="9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76032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11927" y="548640"/>
            <a:ext cx="296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Graphics Term 6 LTP – Year 10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1737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3969" y="1559293"/>
            <a:ext cx="12183400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00" dirty="0" smtClean="0"/>
              <a:t>Photography  </a:t>
            </a:r>
            <a:endParaRPr lang="en-GB" sz="16600" dirty="0"/>
          </a:p>
        </p:txBody>
      </p:sp>
    </p:spTree>
    <p:extLst>
      <p:ext uri="{BB962C8B-B14F-4D97-AF65-F5344CB8AC3E}">
        <p14:creationId xmlns:p14="http://schemas.microsoft.com/office/powerpoint/2010/main" val="3776940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055" t="2807" r="77246" b="87544"/>
          <a:stretch/>
        </p:blipFill>
        <p:spPr>
          <a:xfrm>
            <a:off x="232750" y="1132070"/>
            <a:ext cx="1997242" cy="661737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32750" y="2028305"/>
          <a:ext cx="11629512" cy="306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689">
                  <a:extLst>
                    <a:ext uri="{9D8B030D-6E8A-4147-A177-3AD203B41FA5}">
                      <a16:colId xmlns:a16="http://schemas.microsoft.com/office/drawing/2014/main" val="766744506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607105581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4225367913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3838089676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3791060349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692002919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809328137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966480224"/>
                    </a:ext>
                  </a:extLst>
                </a:gridCol>
              </a:tblGrid>
              <a:tr h="324196">
                <a:tc rowSpan="3">
                  <a:txBody>
                    <a:bodyPr/>
                    <a:lstStyle/>
                    <a:p>
                      <a:endParaRPr lang="en-GB" sz="3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3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Year 7 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1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2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3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4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5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6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7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069089"/>
                  </a:ext>
                </a:extLst>
              </a:tr>
              <a:tr h="59020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What is a computer?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How to drag and drop from resources.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Genres</a:t>
                      </a:r>
                      <a:r>
                        <a:rPr lang="en-GB" sz="1100" baseline="0" dirty="0" smtClean="0"/>
                        <a:t> of Photography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Text box. </a:t>
                      </a:r>
                    </a:p>
                    <a:p>
                      <a:pPr algn="ctr"/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Drag</a:t>
                      </a:r>
                      <a:r>
                        <a:rPr lang="en-GB" sz="1100" baseline="0" dirty="0" smtClean="0"/>
                        <a:t> and drop images. Change colour.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Drag</a:t>
                      </a:r>
                      <a:r>
                        <a:rPr lang="en-GB" sz="1100" baseline="0" dirty="0" smtClean="0"/>
                        <a:t> and drop images. Created coloured layers.</a:t>
                      </a:r>
                      <a:endParaRPr lang="en-GB" sz="1100" dirty="0" smtClean="0"/>
                    </a:p>
                    <a:p>
                      <a:pPr algn="ctr"/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Feedback. </a:t>
                      </a:r>
                    </a:p>
                    <a:p>
                      <a:pPr algn="ctr"/>
                      <a:r>
                        <a:rPr lang="en-GB" sz="1100" dirty="0" smtClean="0"/>
                        <a:t>Complete and refine work.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138547"/>
                  </a:ext>
                </a:extLst>
              </a:tr>
              <a:tr h="13519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Make folders.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Name folders.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Windows</a:t>
                      </a:r>
                      <a:r>
                        <a:rPr lang="en-GB" sz="1100" baseline="0" dirty="0" smtClean="0"/>
                        <a:t> button.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What is PP.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Saving work.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Deleting text boxes.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Open folders.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Drag and drop.</a:t>
                      </a:r>
                      <a:r>
                        <a:rPr lang="en-GB" sz="1100" baseline="0" dirty="0" smtClean="0"/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Present in a grid.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Re size from corner. </a:t>
                      </a:r>
                      <a:endParaRPr lang="en-GB" sz="11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Open folders.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Present in a grid.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Re size from corner.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Copy and past from internet. </a:t>
                      </a:r>
                      <a:endParaRPr lang="en-GB" sz="1100" dirty="0" smtClean="0"/>
                    </a:p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Create text boxes.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Change</a:t>
                      </a:r>
                      <a:r>
                        <a:rPr lang="en-GB" sz="1100" baseline="0" dirty="0" smtClean="0"/>
                        <a:t> text style.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Change text colour.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Change background colour.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Open folders.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Drag and drop.</a:t>
                      </a:r>
                      <a:r>
                        <a:rPr lang="en-GB" sz="1100" baseline="0" dirty="0" smtClean="0"/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Present in a grid.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Re size from corner.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Double click and change colours and visual effects. </a:t>
                      </a:r>
                      <a:endParaRPr lang="en-GB" sz="1100" dirty="0" smtClean="0"/>
                    </a:p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Open folders.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Drag and drop.</a:t>
                      </a:r>
                      <a:r>
                        <a:rPr lang="en-GB" sz="1100" baseline="0" dirty="0" smtClean="0"/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Present in a grid.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Re size from corner.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Double click and change colours and visual effects.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Crop images and layer colours together.  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06383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11116" y="870477"/>
            <a:ext cx="61762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spc="600" dirty="0" smtClean="0"/>
              <a:t>Photography </a:t>
            </a:r>
            <a:endParaRPr lang="en-GB" sz="5400" spc="600" dirty="0"/>
          </a:p>
        </p:txBody>
      </p:sp>
    </p:spTree>
    <p:extLst>
      <p:ext uri="{BB962C8B-B14F-4D97-AF65-F5344CB8AC3E}">
        <p14:creationId xmlns:p14="http://schemas.microsoft.com/office/powerpoint/2010/main" val="2866729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055" t="2807" r="77246" b="87544"/>
          <a:stretch/>
        </p:blipFill>
        <p:spPr>
          <a:xfrm>
            <a:off x="249376" y="1256761"/>
            <a:ext cx="1997242" cy="661737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49376" y="2128059"/>
          <a:ext cx="11629512" cy="2307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689">
                  <a:extLst>
                    <a:ext uri="{9D8B030D-6E8A-4147-A177-3AD203B41FA5}">
                      <a16:colId xmlns:a16="http://schemas.microsoft.com/office/drawing/2014/main" val="766744506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607105581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4225367913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3838089676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3791060349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692002919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809328137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966480224"/>
                    </a:ext>
                  </a:extLst>
                </a:gridCol>
              </a:tblGrid>
              <a:tr h="324196">
                <a:tc rowSpan="3">
                  <a:txBody>
                    <a:bodyPr/>
                    <a:lstStyle/>
                    <a:p>
                      <a:endParaRPr lang="en-GB" sz="3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Year 8 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1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2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3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4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5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6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7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069089"/>
                  </a:ext>
                </a:extLst>
              </a:tr>
              <a:tr h="59020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What is a computer?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How to drag and drop from resources.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Genres</a:t>
                      </a:r>
                      <a:r>
                        <a:rPr lang="en-GB" sz="1100" baseline="0" dirty="0" smtClean="0"/>
                        <a:t> of Photography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Text box. </a:t>
                      </a:r>
                    </a:p>
                    <a:p>
                      <a:pPr algn="ctr"/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Justine </a:t>
                      </a:r>
                      <a:r>
                        <a:rPr lang="en-GB" sz="1100" dirty="0" err="1" smtClean="0"/>
                        <a:t>Khamara</a:t>
                      </a:r>
                      <a:r>
                        <a:rPr lang="en-GB" sz="1100" dirty="0" smtClean="0"/>
                        <a:t> </a:t>
                      </a:r>
                    </a:p>
                    <a:p>
                      <a:pPr algn="ctr"/>
                      <a:r>
                        <a:rPr lang="en-GB" sz="1100" dirty="0" smtClean="0"/>
                        <a:t>Research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Justine </a:t>
                      </a:r>
                      <a:r>
                        <a:rPr lang="en-GB" sz="1100" dirty="0" err="1" smtClean="0"/>
                        <a:t>Khamara</a:t>
                      </a:r>
                      <a:r>
                        <a:rPr lang="en-GB" sz="1100" dirty="0" smtClean="0"/>
                        <a:t> Response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Feedback. </a:t>
                      </a:r>
                    </a:p>
                    <a:p>
                      <a:pPr algn="ctr"/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138547"/>
                  </a:ext>
                </a:extLst>
              </a:tr>
              <a:tr h="13519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Make folders.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Name folders.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Windows</a:t>
                      </a:r>
                      <a:r>
                        <a:rPr lang="en-GB" sz="1100" baseline="0" dirty="0" smtClean="0"/>
                        <a:t> button.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What is PP.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Saving work.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Deleting text boxes.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Open folders.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Drag and drop.</a:t>
                      </a:r>
                      <a:r>
                        <a:rPr lang="en-GB" sz="1100" baseline="0" dirty="0" smtClean="0"/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Present in a grid.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Re size from corner. </a:t>
                      </a:r>
                      <a:endParaRPr lang="en-GB" sz="11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Open folders.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Present in a grid.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Re size from corner.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Copy and past from internet. </a:t>
                      </a:r>
                      <a:endParaRPr lang="en-GB" sz="11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Create text boxes.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Change</a:t>
                      </a:r>
                      <a:r>
                        <a:rPr lang="en-GB" sz="1100" baseline="0" dirty="0" smtClean="0"/>
                        <a:t> text style.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Change text colour.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Change background colour.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Present</a:t>
                      </a:r>
                      <a:r>
                        <a:rPr lang="en-GB" sz="1100" baseline="0" dirty="0" smtClean="0"/>
                        <a:t> research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Clear non pixelated images, presented in a grid.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Title.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Annotation.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Edit a portrait using </a:t>
                      </a:r>
                      <a:r>
                        <a:rPr lang="en-GB" sz="1100" dirty="0" err="1" smtClean="0"/>
                        <a:t>Powerpoint</a:t>
                      </a:r>
                      <a:r>
                        <a:rPr lang="en-GB" sz="1100" dirty="0" smtClean="0"/>
                        <a:t>.</a:t>
                      </a:r>
                      <a:r>
                        <a:rPr lang="en-GB" sz="1100" baseline="0" dirty="0" smtClean="0"/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Crop and position images in an interesting way to resemble Justine </a:t>
                      </a:r>
                      <a:r>
                        <a:rPr lang="en-GB" sz="1100" baseline="0" dirty="0" err="1" smtClean="0"/>
                        <a:t>Khamara</a:t>
                      </a:r>
                      <a:r>
                        <a:rPr lang="en-GB" sz="1100" baseline="0" dirty="0" smtClean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06383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11116" y="870477"/>
            <a:ext cx="61762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spc="600" dirty="0" smtClean="0"/>
              <a:t>Photography </a:t>
            </a:r>
            <a:endParaRPr lang="en-GB" sz="5400" spc="600" dirty="0"/>
          </a:p>
        </p:txBody>
      </p:sp>
    </p:spTree>
    <p:extLst>
      <p:ext uri="{BB962C8B-B14F-4D97-AF65-F5344CB8AC3E}">
        <p14:creationId xmlns:p14="http://schemas.microsoft.com/office/powerpoint/2010/main" val="742893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055" t="2807" r="77246" b="87544"/>
          <a:stretch/>
        </p:blipFill>
        <p:spPr>
          <a:xfrm>
            <a:off x="241063" y="1248448"/>
            <a:ext cx="1997242" cy="661737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41063" y="1995055"/>
          <a:ext cx="11629512" cy="2312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689">
                  <a:extLst>
                    <a:ext uri="{9D8B030D-6E8A-4147-A177-3AD203B41FA5}">
                      <a16:colId xmlns:a16="http://schemas.microsoft.com/office/drawing/2014/main" val="766744506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607105581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4225367913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3838089676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3791060349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692002919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809328137"/>
                    </a:ext>
                  </a:extLst>
                </a:gridCol>
                <a:gridCol w="1453689">
                  <a:extLst>
                    <a:ext uri="{9D8B030D-6E8A-4147-A177-3AD203B41FA5}">
                      <a16:colId xmlns:a16="http://schemas.microsoft.com/office/drawing/2014/main" val="966480224"/>
                    </a:ext>
                  </a:extLst>
                </a:gridCol>
              </a:tblGrid>
              <a:tr h="324196">
                <a:tc rowSpan="3">
                  <a:txBody>
                    <a:bodyPr/>
                    <a:lstStyle/>
                    <a:p>
                      <a:endParaRPr lang="en-GB" sz="3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3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Year 9 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1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2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3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4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5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6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Week 7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069089"/>
                  </a:ext>
                </a:extLst>
              </a:tr>
              <a:tr h="59020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What is a computer?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How to drag and drop from resources.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Genres</a:t>
                      </a:r>
                      <a:r>
                        <a:rPr lang="en-GB" sz="1100" baseline="0" dirty="0" smtClean="0"/>
                        <a:t> of Photography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What</a:t>
                      </a:r>
                      <a:r>
                        <a:rPr lang="en-GB" sz="1100" baseline="0" dirty="0" smtClean="0"/>
                        <a:t> is the snipping tool?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What is Photoshop?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Snipping tool and evidencing Photoshop</a:t>
                      </a:r>
                      <a:r>
                        <a:rPr lang="en-GB" sz="1100" baseline="0" dirty="0" smtClean="0"/>
                        <a:t> on PP.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Feedback.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138547"/>
                  </a:ext>
                </a:extLst>
              </a:tr>
              <a:tr h="13519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Make folders.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Name folders.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Windows</a:t>
                      </a:r>
                      <a:r>
                        <a:rPr lang="en-GB" sz="1100" baseline="0" dirty="0" smtClean="0"/>
                        <a:t> button.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What is PP.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Saving work.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Deleting text boxes.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Open folders.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Drag and drop.</a:t>
                      </a:r>
                      <a:r>
                        <a:rPr lang="en-GB" sz="1100" baseline="0" dirty="0" smtClean="0"/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Present in a grid.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Re size from corner. </a:t>
                      </a:r>
                      <a:endParaRPr lang="en-GB" sz="11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Open folders.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Present in a grid.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Re size from corner.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Copy and past from internet. </a:t>
                      </a:r>
                      <a:endParaRPr lang="en-GB" sz="1100" dirty="0" smtClean="0"/>
                    </a:p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Snipping tool.</a:t>
                      </a:r>
                      <a:r>
                        <a:rPr lang="en-GB" sz="1100" baseline="0" dirty="0" smtClean="0"/>
                        <a:t>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Filters.</a:t>
                      </a:r>
                      <a:r>
                        <a:rPr lang="en-GB" sz="1100" baseline="0" dirty="0" smtClean="0"/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Hue and saturation.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Snipping tool.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Filters.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Hue</a:t>
                      </a:r>
                      <a:r>
                        <a:rPr lang="en-GB" sz="1100" baseline="0" dirty="0" smtClean="0"/>
                        <a:t> and saturation.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Brightness etc.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06383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11116" y="870477"/>
            <a:ext cx="61762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spc="600" dirty="0" smtClean="0"/>
              <a:t>Photography </a:t>
            </a:r>
            <a:endParaRPr lang="en-GB" sz="5400" spc="600" dirty="0"/>
          </a:p>
        </p:txBody>
      </p:sp>
    </p:spTree>
    <p:extLst>
      <p:ext uri="{BB962C8B-B14F-4D97-AF65-F5344CB8AC3E}">
        <p14:creationId xmlns:p14="http://schemas.microsoft.com/office/powerpoint/2010/main" val="2443013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820DE8649B30408BC088AEFAC7C4D2" ma:contentTypeVersion="3" ma:contentTypeDescription="Create a new document." ma:contentTypeScope="" ma:versionID="003253574822c05eb21b1977ed9aa8b0">
  <xsd:schema xmlns:xsd="http://www.w3.org/2001/XMLSchema" xmlns:xs="http://www.w3.org/2001/XMLSchema" xmlns:p="http://schemas.microsoft.com/office/2006/metadata/properties" xmlns:ns2="13ef18e7-8872-4f9a-911a-cf9e675e1e77" targetNamespace="http://schemas.microsoft.com/office/2006/metadata/properties" ma:root="true" ma:fieldsID="d1c9f9930deb11c2e7499ab5c0f7a237" ns2:_="">
    <xsd:import namespace="13ef18e7-8872-4f9a-911a-cf9e675e1e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ef18e7-8872-4f9a-911a-cf9e675e1e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B9E3A5-6B52-4EC3-8AF1-B5124A72ED39}"/>
</file>

<file path=customXml/itemProps2.xml><?xml version="1.0" encoding="utf-8"?>
<ds:datastoreItem xmlns:ds="http://schemas.openxmlformats.org/officeDocument/2006/customXml" ds:itemID="{055D947D-89E8-47BE-B5A9-EFBCEB314C0C}"/>
</file>

<file path=customXml/itemProps3.xml><?xml version="1.0" encoding="utf-8"?>
<ds:datastoreItem xmlns:ds="http://schemas.openxmlformats.org/officeDocument/2006/customXml" ds:itemID="{D5AD6B58-3EAC-4543-B8C3-058AFEC38B74}"/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1676</Words>
  <Application>Microsoft Office PowerPoint</Application>
  <PresentationFormat>Widescreen</PresentationFormat>
  <Paragraphs>526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Cambria</vt:lpstr>
      <vt:lpstr>DengXian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Manchester Health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Ormiston</dc:creator>
  <cp:lastModifiedBy>Kate Dickinson</cp:lastModifiedBy>
  <cp:revision>13</cp:revision>
  <dcterms:created xsi:type="dcterms:W3CDTF">2023-06-09T09:29:43Z</dcterms:created>
  <dcterms:modified xsi:type="dcterms:W3CDTF">2023-06-09T12:21:18Z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0x010100AA820DE8649B30408BC088AEFAC7C4D2</vt:lpwstr>
  </property>
</Properties>
</file>